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56" r:id="rId2"/>
    <p:sldId id="276" r:id="rId3"/>
    <p:sldId id="277" r:id="rId4"/>
    <p:sldId id="278" r:id="rId5"/>
    <p:sldId id="279" r:id="rId6"/>
    <p:sldId id="280" r:id="rId7"/>
    <p:sldId id="284" r:id="rId8"/>
    <p:sldId id="300" r:id="rId9"/>
    <p:sldId id="302" r:id="rId10"/>
    <p:sldId id="268" r:id="rId11"/>
    <p:sldId id="318" r:id="rId12"/>
    <p:sldId id="301" r:id="rId13"/>
    <p:sldId id="288" r:id="rId14"/>
    <p:sldId id="287" r:id="rId15"/>
    <p:sldId id="286" r:id="rId16"/>
    <p:sldId id="289" r:id="rId17"/>
    <p:sldId id="290" r:id="rId18"/>
    <p:sldId id="305" r:id="rId19"/>
    <p:sldId id="291" r:id="rId20"/>
    <p:sldId id="292" r:id="rId21"/>
    <p:sldId id="293" r:id="rId22"/>
    <p:sldId id="297" r:id="rId23"/>
    <p:sldId id="296" r:id="rId24"/>
    <p:sldId id="307" r:id="rId25"/>
    <p:sldId id="308" r:id="rId26"/>
    <p:sldId id="306" r:id="rId27"/>
    <p:sldId id="312" r:id="rId28"/>
    <p:sldId id="313" r:id="rId29"/>
    <p:sldId id="314" r:id="rId30"/>
    <p:sldId id="315" r:id="rId31"/>
    <p:sldId id="316" r:id="rId32"/>
    <p:sldId id="299" r:id="rId33"/>
    <p:sldId id="298" r:id="rId34"/>
    <p:sldId id="272" r:id="rId35"/>
    <p:sldId id="273" r:id="rId36"/>
    <p:sldId id="275" r:id="rId37"/>
    <p:sldId id="304" r:id="rId38"/>
    <p:sldId id="303" r:id="rId39"/>
    <p:sldId id="311" r:id="rId40"/>
    <p:sldId id="317" r:id="rId41"/>
    <p:sldId id="310" r:id="rId42"/>
    <p:sldId id="282" r:id="rId43"/>
    <p:sldId id="309"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1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a:pPr>
            <a:r>
              <a:rPr lang="ru-RU" sz="1600" dirty="0" smtClean="0"/>
              <a:t>ЕГЭ: количество </a:t>
            </a:r>
            <a:r>
              <a:rPr lang="ru-RU" sz="1600" dirty="0"/>
              <a:t>неудовлетворительных результатов, </a:t>
            </a:r>
          </a:p>
          <a:p>
            <a:pPr>
              <a:defRPr sz="2000"/>
            </a:pPr>
            <a:r>
              <a:rPr lang="ru-RU" sz="1600" dirty="0"/>
              <a:t>полученных обучающимися </a:t>
            </a:r>
            <a:r>
              <a:rPr lang="ru-RU" sz="1600" dirty="0" smtClean="0"/>
              <a:t>ОУ Верх-</a:t>
            </a:r>
            <a:r>
              <a:rPr lang="ru-RU" sz="1600" dirty="0" err="1" smtClean="0"/>
              <a:t>Исетского</a:t>
            </a:r>
            <a:r>
              <a:rPr lang="ru-RU" sz="1600" dirty="0" smtClean="0"/>
              <a:t> района </a:t>
            </a:r>
            <a:endParaRPr lang="ru-RU" sz="1600" dirty="0"/>
          </a:p>
        </c:rich>
      </c:tx>
      <c:layout>
        <c:manualLayout>
          <c:xMode val="edge"/>
          <c:yMode val="edge"/>
          <c:x val="0.12692618673898531"/>
          <c:y val="6.5103515871801441E-3"/>
        </c:manualLayout>
      </c:layout>
      <c:overlay val="0"/>
    </c:title>
    <c:autoTitleDeleted val="0"/>
    <c:plotArea>
      <c:layout/>
      <c:barChart>
        <c:barDir val="col"/>
        <c:grouping val="clustered"/>
        <c:varyColors val="0"/>
        <c:ser>
          <c:idx val="0"/>
          <c:order val="0"/>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'[СВОД ЕГЭ для сборника.xlsx]80 и больше'!$AC$21:$AC$43</c:f>
              <c:numCache>
                <c:formatCode>General</c:formatCode>
                <c:ptCount val="23"/>
                <c:pt idx="0">
                  <c:v>116</c:v>
                </c:pt>
                <c:pt idx="1">
                  <c:v>23</c:v>
                </c:pt>
                <c:pt idx="2">
                  <c:v>6</c:v>
                </c:pt>
                <c:pt idx="3">
                  <c:v>29</c:v>
                </c:pt>
                <c:pt idx="4">
                  <c:v>63</c:v>
                </c:pt>
                <c:pt idx="5">
                  <c:v>141</c:v>
                </c:pt>
                <c:pt idx="6">
                  <c:v>57</c:v>
                </c:pt>
                <c:pt idx="7">
                  <c:v>11</c:v>
                </c:pt>
                <c:pt idx="8">
                  <c:v>12</c:v>
                </c:pt>
                <c:pt idx="9">
                  <c:v>202</c:v>
                </c:pt>
                <c:pt idx="10">
                  <c:v>143</c:v>
                </c:pt>
                <c:pt idx="11">
                  <c:v>163</c:v>
                </c:pt>
                <c:pt idx="12">
                  <c:v>168</c:v>
                </c:pt>
                <c:pt idx="13">
                  <c:v>171</c:v>
                </c:pt>
                <c:pt idx="14">
                  <c:v>41</c:v>
                </c:pt>
                <c:pt idx="15">
                  <c:v>25</c:v>
                </c:pt>
                <c:pt idx="16">
                  <c:v>2</c:v>
                </c:pt>
                <c:pt idx="17">
                  <c:v>9</c:v>
                </c:pt>
                <c:pt idx="18">
                  <c:v>48</c:v>
                </c:pt>
                <c:pt idx="19">
                  <c:v>74</c:v>
                </c:pt>
                <c:pt idx="20">
                  <c:v>121</c:v>
                </c:pt>
                <c:pt idx="21">
                  <c:v>185</c:v>
                </c:pt>
                <c:pt idx="22">
                  <c:v>184</c:v>
                </c:pt>
              </c:numCache>
            </c:numRef>
          </c:cat>
          <c:val>
            <c:numRef>
              <c:f>'[СВОД ЕГЭ для сборника.xlsx]80 и больше'!$AD$21:$AD$43</c:f>
              <c:numCache>
                <c:formatCode>General</c:formatCode>
                <c:ptCount val="23"/>
                <c:pt idx="0">
                  <c:v>20</c:v>
                </c:pt>
                <c:pt idx="1">
                  <c:v>18</c:v>
                </c:pt>
                <c:pt idx="2">
                  <c:v>14</c:v>
                </c:pt>
                <c:pt idx="3">
                  <c:v>13</c:v>
                </c:pt>
                <c:pt idx="4">
                  <c:v>10</c:v>
                </c:pt>
                <c:pt idx="5">
                  <c:v>9</c:v>
                </c:pt>
                <c:pt idx="6">
                  <c:v>8</c:v>
                </c:pt>
                <c:pt idx="7">
                  <c:v>7</c:v>
                </c:pt>
                <c:pt idx="8">
                  <c:v>7</c:v>
                </c:pt>
                <c:pt idx="9">
                  <c:v>7</c:v>
                </c:pt>
                <c:pt idx="10">
                  <c:v>6</c:v>
                </c:pt>
                <c:pt idx="11">
                  <c:v>6</c:v>
                </c:pt>
                <c:pt idx="12">
                  <c:v>6</c:v>
                </c:pt>
                <c:pt idx="13">
                  <c:v>6</c:v>
                </c:pt>
                <c:pt idx="14">
                  <c:v>4</c:v>
                </c:pt>
                <c:pt idx="15">
                  <c:v>3</c:v>
                </c:pt>
                <c:pt idx="16">
                  <c:v>2</c:v>
                </c:pt>
                <c:pt idx="17">
                  <c:v>2</c:v>
                </c:pt>
                <c:pt idx="18">
                  <c:v>2</c:v>
                </c:pt>
                <c:pt idx="19">
                  <c:v>2</c:v>
                </c:pt>
                <c:pt idx="20">
                  <c:v>2</c:v>
                </c:pt>
                <c:pt idx="21">
                  <c:v>2</c:v>
                </c:pt>
                <c:pt idx="22">
                  <c:v>1</c:v>
                </c:pt>
              </c:numCache>
            </c:numRef>
          </c:val>
          <c:extLst>
            <c:ext xmlns:c16="http://schemas.microsoft.com/office/drawing/2014/chart" uri="{C3380CC4-5D6E-409C-BE32-E72D297353CC}">
              <c16:uniqueId val="{00000000-AFC4-41B0-9FB4-6ED1C5865336}"/>
            </c:ext>
          </c:extLst>
        </c:ser>
        <c:dLbls>
          <c:showLegendKey val="0"/>
          <c:showVal val="0"/>
          <c:showCatName val="0"/>
          <c:showSerName val="0"/>
          <c:showPercent val="0"/>
          <c:showBubbleSize val="0"/>
        </c:dLbls>
        <c:gapWidth val="150"/>
        <c:axId val="262245032"/>
        <c:axId val="262242680"/>
      </c:barChart>
      <c:catAx>
        <c:axId val="262245032"/>
        <c:scaling>
          <c:orientation val="minMax"/>
        </c:scaling>
        <c:delete val="0"/>
        <c:axPos val="b"/>
        <c:numFmt formatCode="General" sourceLinked="1"/>
        <c:majorTickMark val="out"/>
        <c:minorTickMark val="none"/>
        <c:tickLblPos val="nextTo"/>
        <c:txPr>
          <a:bodyPr/>
          <a:lstStyle/>
          <a:p>
            <a:pPr>
              <a:defRPr sz="1300" b="1"/>
            </a:pPr>
            <a:endParaRPr lang="ru-RU"/>
          </a:p>
        </c:txPr>
        <c:crossAx val="262242680"/>
        <c:crosses val="autoZero"/>
        <c:auto val="1"/>
        <c:lblAlgn val="ctr"/>
        <c:lblOffset val="100"/>
        <c:noMultiLvlLbl val="0"/>
      </c:catAx>
      <c:valAx>
        <c:axId val="262242680"/>
        <c:scaling>
          <c:orientation val="minMax"/>
          <c:max val="20"/>
        </c:scaling>
        <c:delete val="0"/>
        <c:axPos val="l"/>
        <c:majorGridlines/>
        <c:numFmt formatCode="General" sourceLinked="1"/>
        <c:majorTickMark val="out"/>
        <c:minorTickMark val="none"/>
        <c:tickLblPos val="nextTo"/>
        <c:crossAx val="262245032"/>
        <c:crosses val="autoZero"/>
        <c:crossBetween val="between"/>
      </c:valAx>
    </c:plotArea>
    <c:plotVisOnly val="1"/>
    <c:dispBlanksAs val="gap"/>
    <c:showDLblsOverMax val="0"/>
  </c:chart>
  <c:txPr>
    <a:bodyPr/>
    <a:lstStyle/>
    <a:p>
      <a:pPr>
        <a:defRPr sz="12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3A8C5D-F2D1-43F3-A351-11EBDBC89AC7}" type="datetimeFigureOut">
              <a:rPr lang="ru-RU" smtClean="0"/>
              <a:t>19.11.2018</a:t>
            </a:fld>
            <a:endParaRPr lang="ru-RU"/>
          </a:p>
        </p:txBody>
      </p:sp>
      <p:sp>
        <p:nvSpPr>
          <p:cNvPr id="4" name="Нижний колонтитул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4"/>
            <a:ext cx="2971800" cy="458787"/>
          </a:xfrm>
          <a:prstGeom prst="rect">
            <a:avLst/>
          </a:prstGeom>
        </p:spPr>
        <p:txBody>
          <a:bodyPr vert="horz" lIns="91440" tIns="45720" rIns="91440" bIns="45720" rtlCol="0" anchor="b"/>
          <a:lstStyle>
            <a:lvl1pPr algn="r">
              <a:defRPr sz="1200"/>
            </a:lvl1pPr>
          </a:lstStyle>
          <a:p>
            <a:fld id="{44C9F407-EA0C-41F8-B13F-9A4E967AF380}" type="slidenum">
              <a:rPr lang="ru-RU" smtClean="0"/>
              <a:t>‹#›</a:t>
            </a:fld>
            <a:endParaRPr lang="ru-RU"/>
          </a:p>
        </p:txBody>
      </p:sp>
    </p:spTree>
    <p:extLst>
      <p:ext uri="{BB962C8B-B14F-4D97-AF65-F5344CB8AC3E}">
        <p14:creationId xmlns:p14="http://schemas.microsoft.com/office/powerpoint/2010/main" val="26280184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5E0493-D836-47E9-BADE-20C678C5BBDD}" type="datetimeFigureOut">
              <a:rPr lang="ru-RU" smtClean="0"/>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3380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5E0493-D836-47E9-BADE-20C678C5BBDD}" type="datetimeFigureOut">
              <a:rPr lang="ru-RU" smtClean="0"/>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174235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5E0493-D836-47E9-BADE-20C678C5BBDD}" type="datetimeFigureOut">
              <a:rPr lang="ru-RU" smtClean="0"/>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362658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5E0493-D836-47E9-BADE-20C678C5BBDD}" type="datetimeFigureOut">
              <a:rPr lang="ru-RU" smtClean="0"/>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101286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5E0493-D836-47E9-BADE-20C678C5BBDD}" type="datetimeFigureOut">
              <a:rPr lang="ru-RU" smtClean="0"/>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172538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5E0493-D836-47E9-BADE-20C678C5BBDD}" type="datetimeFigureOut">
              <a:rPr lang="ru-RU" smtClean="0"/>
              <a:t>19.11.2018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415160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5E0493-D836-47E9-BADE-20C678C5BBDD}" type="datetimeFigureOut">
              <a:rPr lang="ru-RU" smtClean="0"/>
              <a:t>19.11.2018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35799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5E0493-D836-47E9-BADE-20C678C5BBDD}" type="datetimeFigureOut">
              <a:rPr lang="ru-RU" smtClean="0"/>
              <a:t>19.11.2018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20695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5E0493-D836-47E9-BADE-20C678C5BBDD}" type="datetimeFigureOut">
              <a:rPr lang="ru-RU" smtClean="0"/>
              <a:t>19.11.2018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202288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65E0493-D836-47E9-BADE-20C678C5BBDD}" type="datetimeFigureOut">
              <a:rPr lang="ru-RU" smtClean="0"/>
              <a:t>19.11.2018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25118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65E0493-D836-47E9-BADE-20C678C5BBDD}" type="datetimeFigureOut">
              <a:rPr lang="ru-RU" smtClean="0"/>
              <a:t>19.11.2018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5AA5E-65D5-4328-8E53-3B57B3393622}" type="slidenum">
              <a:rPr lang="ru-RU" smtClean="0"/>
              <a:t>‹#›</a:t>
            </a:fld>
            <a:endParaRPr lang="ru-RU"/>
          </a:p>
        </p:txBody>
      </p:sp>
    </p:spTree>
    <p:extLst>
      <p:ext uri="{BB962C8B-B14F-4D97-AF65-F5344CB8AC3E}">
        <p14:creationId xmlns:p14="http://schemas.microsoft.com/office/powerpoint/2010/main" val="335034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E0493-D836-47E9-BADE-20C678C5BBDD}" type="datetimeFigureOut">
              <a:rPr lang="ru-RU" smtClean="0"/>
              <a:t>19.11.2018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5AA5E-65D5-4328-8E53-3B57B3393622}" type="slidenum">
              <a:rPr lang="ru-RU" smtClean="0"/>
              <a:t>‹#›</a:t>
            </a:fld>
            <a:endParaRPr lang="ru-RU"/>
          </a:p>
        </p:txBody>
      </p:sp>
    </p:spTree>
    <p:extLst>
      <p:ext uri="{BB962C8B-B14F-4D97-AF65-F5344CB8AC3E}">
        <p14:creationId xmlns:p14="http://schemas.microsoft.com/office/powerpoint/2010/main" val="118851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consultantplus://offline/ref=87BD3FEA36AB8E1120ED0644DEAC051D725B33FA7307F2C908F35BEA54A2D30E1373ACA8F2BB8D0363q1G" TargetMode="External"/><Relationship Id="rId2" Type="http://schemas.openxmlformats.org/officeDocument/2006/relationships/hyperlink" Target="consultantplus://offline/ref=87BD3FEA36AB8E1120ED0644DEAC051D715D32F7730EF2C908F35BEA54A2D30E1373ACA8F2BB8D0363q3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consultantplus://offline/ref=87BD3FEA36AB8E1120ED0644DEAC051D725938F0720AF2C908F35BEA546Aq2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ipi.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232">
              <a:schemeClr val="accent1">
                <a:lumMod val="40000"/>
                <a:lumOff val="60000"/>
              </a:schemeClr>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8544" y="4471987"/>
            <a:ext cx="10960443" cy="1892773"/>
          </a:xfrm>
        </p:spPr>
        <p:txBody>
          <a:bodyPr>
            <a:normAutofit fontScale="90000"/>
          </a:bodyPr>
          <a:lstStyle/>
          <a:p>
            <a:r>
              <a:rPr lang="ru-RU" dirty="0" smtClean="0"/>
              <a:t/>
            </a:r>
            <a:br>
              <a:rPr lang="ru-RU" dirty="0" smtClean="0"/>
            </a:br>
            <a:r>
              <a:rPr lang="ru-RU" dirty="0"/>
              <a:t/>
            </a:r>
            <a:br>
              <a:rPr lang="ru-RU" dirty="0"/>
            </a:br>
            <a:r>
              <a:rPr lang="ru-RU" b="1" i="1" dirty="0" smtClean="0">
                <a:effectLst>
                  <a:outerShdw blurRad="38100" dist="38100" dir="2700000" algn="tl">
                    <a:srgbClr val="000000">
                      <a:alpha val="43137"/>
                    </a:srgbClr>
                  </a:outerShdw>
                </a:effectLst>
              </a:rPr>
              <a:t>НОРМАТИВНО-ПРАВОВЫЕ </a:t>
            </a:r>
            <a:r>
              <a:rPr lang="ru-RU" b="1" i="1" dirty="0">
                <a:effectLst>
                  <a:outerShdw blurRad="38100" dist="38100" dir="2700000" algn="tl">
                    <a:srgbClr val="000000">
                      <a:alpha val="43137"/>
                    </a:srgbClr>
                  </a:outerShdw>
                </a:effectLst>
              </a:rPr>
              <a:t>ДОКУМЕНТЫ </a:t>
            </a:r>
            <a:r>
              <a:rPr lang="ru-RU" b="1" i="1" dirty="0" smtClean="0">
                <a:effectLst>
                  <a:outerShdw blurRad="38100" dist="38100" dir="2700000" algn="tl">
                    <a:srgbClr val="000000">
                      <a:alpha val="43137"/>
                    </a:srgbClr>
                  </a:outerShdw>
                </a:effectLst>
              </a:rPr>
              <a:t>ГИА 2019</a:t>
            </a:r>
            <a:br>
              <a:rPr lang="ru-RU" b="1" i="1" dirty="0" smtClean="0">
                <a:effectLst>
                  <a:outerShdw blurRad="38100" dist="38100" dir="2700000" algn="tl">
                    <a:srgbClr val="000000">
                      <a:alpha val="43137"/>
                    </a:srgbClr>
                  </a:outerShdw>
                </a:effectLst>
              </a:rPr>
            </a:br>
            <a:r>
              <a:rPr lang="ru-RU" b="1" i="1" dirty="0" smtClean="0">
                <a:effectLst>
                  <a:outerShdw blurRad="38100" dist="38100" dir="2700000" algn="tl">
                    <a:srgbClr val="000000">
                      <a:alpha val="43137"/>
                    </a:srgbClr>
                  </a:outerShdw>
                </a:effectLst>
              </a:rPr>
              <a:t/>
            </a:r>
            <a:br>
              <a:rPr lang="ru-RU" b="1" i="1" dirty="0" smtClean="0">
                <a:effectLst>
                  <a:outerShdw blurRad="38100" dist="38100" dir="2700000" algn="tl">
                    <a:srgbClr val="000000">
                      <a:alpha val="43137"/>
                    </a:srgbClr>
                  </a:outerShdw>
                </a:effectLst>
              </a:rPr>
            </a:br>
            <a:r>
              <a:rPr lang="ru-RU" b="1" i="1" dirty="0" smtClean="0">
                <a:effectLst>
                  <a:outerShdw blurRad="38100" dist="38100" dir="2700000" algn="tl">
                    <a:srgbClr val="000000">
                      <a:alpha val="43137"/>
                    </a:srgbClr>
                  </a:outerShdw>
                </a:effectLst>
              </a:rPr>
              <a:t>ИТОГОВОЕ СОЧИНЕНИЕ</a:t>
            </a:r>
            <a:r>
              <a:rPr lang="ru-RU" dirty="0" smtClean="0"/>
              <a:t/>
            </a:r>
            <a:br>
              <a:rPr lang="ru-RU" dirty="0" smtClean="0"/>
            </a:br>
            <a:r>
              <a:rPr lang="ru-RU" dirty="0"/>
              <a:t/>
            </a:r>
            <a:br>
              <a:rPr lang="ru-RU" dirty="0"/>
            </a:br>
            <a:endParaRPr lang="ru-RU" dirty="0"/>
          </a:p>
        </p:txBody>
      </p:sp>
    </p:spTree>
    <p:extLst>
      <p:ext uri="{BB962C8B-B14F-4D97-AF65-F5344CB8AC3E}">
        <p14:creationId xmlns:p14="http://schemas.microsoft.com/office/powerpoint/2010/main" val="1210309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11312" t="19220" r="19650" b="5747"/>
          <a:stretch/>
        </p:blipFill>
        <p:spPr>
          <a:xfrm>
            <a:off x="1239252" y="147817"/>
            <a:ext cx="9515752" cy="6463825"/>
          </a:xfrm>
          <a:prstGeom prst="rect">
            <a:avLst/>
          </a:prstGeom>
        </p:spPr>
      </p:pic>
    </p:spTree>
    <p:extLst>
      <p:ext uri="{BB962C8B-B14F-4D97-AF65-F5344CB8AC3E}">
        <p14:creationId xmlns:p14="http://schemas.microsoft.com/office/powerpoint/2010/main" val="2762617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10072" t="1318" r="2081" b="9539"/>
          <a:stretch/>
        </p:blipFill>
        <p:spPr>
          <a:xfrm>
            <a:off x="0" y="0"/>
            <a:ext cx="12154377" cy="6858000"/>
          </a:xfrm>
          <a:prstGeom prst="rect">
            <a:avLst/>
          </a:prstGeom>
        </p:spPr>
      </p:pic>
    </p:spTree>
    <p:extLst>
      <p:ext uri="{BB962C8B-B14F-4D97-AF65-F5344CB8AC3E}">
        <p14:creationId xmlns:p14="http://schemas.microsoft.com/office/powerpoint/2010/main" val="14668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4698" y="809968"/>
            <a:ext cx="10515600" cy="1325563"/>
          </a:xfrm>
        </p:spPr>
        <p:txBody>
          <a:bodyPr>
            <a:normAutofit/>
          </a:bodyPr>
          <a:lstStyle/>
          <a:p>
            <a:pPr algn="ctr"/>
            <a:r>
              <a:rPr lang="ru-RU" sz="2800" b="1" i="1" dirty="0"/>
              <a:t>Итоговое сочинение </a:t>
            </a:r>
            <a:r>
              <a:rPr lang="ru-RU" sz="2800" b="1" dirty="0"/>
              <a:t>(изложение)</a:t>
            </a:r>
            <a:r>
              <a:rPr lang="ru-RU" sz="2800" b="1" i="1" dirty="0"/>
              <a:t>  - условие допуска к  государственной итоговой аттестации по образовательным программам среднего общего образования</a:t>
            </a:r>
            <a:endParaRPr lang="ru-RU" sz="2800" b="1" dirty="0"/>
          </a:p>
        </p:txBody>
      </p:sp>
      <p:sp>
        <p:nvSpPr>
          <p:cNvPr id="3" name="Объект 2"/>
          <p:cNvSpPr>
            <a:spLocks noGrp="1"/>
          </p:cNvSpPr>
          <p:nvPr>
            <p:ph idx="1"/>
          </p:nvPr>
        </p:nvSpPr>
        <p:spPr>
          <a:xfrm>
            <a:off x="1035908" y="3263600"/>
            <a:ext cx="10515600" cy="1493752"/>
          </a:xfrm>
        </p:spPr>
        <p:txBody>
          <a:bodyPr/>
          <a:lstStyle/>
          <a:p>
            <a:pPr marL="0" indent="0" algn="ctr">
              <a:buNone/>
            </a:pPr>
            <a:r>
              <a:rPr lang="ru-RU" dirty="0" smtClean="0"/>
              <a:t>Приказ </a:t>
            </a:r>
            <a:r>
              <a:rPr lang="ru-RU" dirty="0"/>
              <a:t>МОПОСО от 18.11.2016 №533-Д «Об утверждении Порядка проведения, порядка и сроков проверки итогового сочинения (изложения) на территории СО»</a:t>
            </a:r>
          </a:p>
        </p:txBody>
      </p:sp>
    </p:spTree>
    <p:extLst>
      <p:ext uri="{BB962C8B-B14F-4D97-AF65-F5344CB8AC3E}">
        <p14:creationId xmlns:p14="http://schemas.microsoft.com/office/powerpoint/2010/main" val="3259834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238" y="365125"/>
            <a:ext cx="10596562" cy="1325563"/>
          </a:xfrm>
        </p:spPr>
        <p:txBody>
          <a:bodyPr>
            <a:normAutofit fontScale="90000"/>
          </a:bodyPr>
          <a:lstStyle/>
          <a:p>
            <a:pPr algn="ctr"/>
            <a:r>
              <a:rPr lang="ru-RU" dirty="0"/>
              <a:t>порядок подачи заявления на участие в итоговом сочинении (изложении</a:t>
            </a:r>
            <a:r>
              <a:rPr lang="ru-RU" dirty="0" smtClean="0"/>
              <a:t>)</a:t>
            </a:r>
            <a:br>
              <a:rPr lang="ru-RU" dirty="0" smtClean="0"/>
            </a:br>
            <a:r>
              <a:rPr lang="ru-RU" dirty="0" smtClean="0"/>
              <a:t> </a:t>
            </a:r>
            <a:r>
              <a:rPr lang="ru-RU" dirty="0"/>
              <a:t>(сроки, места регистрации)</a:t>
            </a:r>
          </a:p>
        </p:txBody>
      </p:sp>
      <p:sp>
        <p:nvSpPr>
          <p:cNvPr id="3" name="Объект 2"/>
          <p:cNvSpPr>
            <a:spLocks noGrp="1"/>
          </p:cNvSpPr>
          <p:nvPr>
            <p:ph idx="1"/>
          </p:nvPr>
        </p:nvSpPr>
        <p:spPr>
          <a:xfrm>
            <a:off x="585787" y="2114549"/>
            <a:ext cx="11158537" cy="4062413"/>
          </a:xfrm>
        </p:spPr>
        <p:txBody>
          <a:bodyPr/>
          <a:lstStyle/>
          <a:p>
            <a:pPr lvl="0" algn="just"/>
            <a:r>
              <a:rPr lang="ru-RU" dirty="0">
                <a:latin typeface="Times New Roman" panose="02020603050405020304" pitchFamily="18" charset="0"/>
                <a:cs typeface="Times New Roman" panose="02020603050405020304" pitchFamily="18" charset="0"/>
              </a:rPr>
              <a:t>для участия в итоговом сочинении (изложении) участники подают заявление не позднее чем за две недели до начала проведения итогового сочинения (изложения);</a:t>
            </a:r>
          </a:p>
          <a:p>
            <a:pPr lvl="0" algn="just"/>
            <a:r>
              <a:rPr lang="ru-RU" dirty="0">
                <a:latin typeface="Times New Roman" panose="02020603050405020304" pitchFamily="18" charset="0"/>
                <a:cs typeface="Times New Roman" panose="02020603050405020304" pitchFamily="18" charset="0"/>
              </a:rPr>
              <a:t>регистрация обучающихся для участия в итоговом сочинении (изложении) проводится на основании их заявлений в организациях, осуществляющих образовательную деятельность, в которых обучающиеся осваивают образовательные программы среднего общего образования</a:t>
            </a:r>
            <a:r>
              <a:rPr lang="ru-RU" dirty="0" smtClean="0">
                <a:latin typeface="Times New Roman" panose="02020603050405020304" pitchFamily="18" charset="0"/>
                <a:cs typeface="Times New Roman" panose="02020603050405020304" pitchFamily="18" charset="0"/>
              </a:rPr>
              <a:t>;</a:t>
            </a:r>
          </a:p>
          <a:p>
            <a:pPr lvl="0"/>
            <a:endParaRPr lang="ru-RU" dirty="0"/>
          </a:p>
          <a:p>
            <a:endParaRPr lang="ru-RU" dirty="0"/>
          </a:p>
        </p:txBody>
      </p:sp>
    </p:spTree>
    <p:extLst>
      <p:ext uri="{BB962C8B-B14F-4D97-AF65-F5344CB8AC3E}">
        <p14:creationId xmlns:p14="http://schemas.microsoft.com/office/powerpoint/2010/main" val="3117697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сроки и продолжительность написания итогового сочинения (изложения</a:t>
            </a:r>
          </a:p>
        </p:txBody>
      </p:sp>
      <p:sp>
        <p:nvSpPr>
          <p:cNvPr id="3" name="Объект 2"/>
          <p:cNvSpPr>
            <a:spLocks noGrp="1"/>
          </p:cNvSpPr>
          <p:nvPr>
            <p:ph idx="1"/>
          </p:nvPr>
        </p:nvSpPr>
        <p:spPr/>
        <p:txBody>
          <a:bodyPr>
            <a:normAutofit lnSpcReduction="10000"/>
          </a:bodyPr>
          <a:lstStyle/>
          <a:p>
            <a:pPr algn="just"/>
            <a:endParaRPr lang="ru-RU" dirty="0" smtClean="0"/>
          </a:p>
          <a:p>
            <a:pPr algn="just"/>
            <a:r>
              <a:rPr lang="ru-RU" dirty="0">
                <a:latin typeface="Times New Roman" panose="02020603050405020304" pitchFamily="18" charset="0"/>
                <a:cs typeface="Times New Roman" panose="02020603050405020304" pitchFamily="18" charset="0"/>
              </a:rPr>
              <a:t>итоговое сочинение (изложение) проводится в первую среду декабря </a:t>
            </a:r>
            <a:r>
              <a:rPr lang="ru-RU" b="1" dirty="0">
                <a:latin typeface="Times New Roman" panose="02020603050405020304" pitchFamily="18" charset="0"/>
                <a:cs typeface="Times New Roman" panose="02020603050405020304" pitchFamily="18" charset="0"/>
              </a:rPr>
              <a:t>(5.12.17), </a:t>
            </a:r>
            <a:r>
              <a:rPr lang="ru-RU" dirty="0">
                <a:latin typeface="Times New Roman" panose="02020603050405020304" pitchFamily="18" charset="0"/>
                <a:cs typeface="Times New Roman" panose="02020603050405020304" pitchFamily="18" charset="0"/>
              </a:rPr>
              <a:t>первую среду февраля и первую рабочую среду мая</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продолжительность </a:t>
            </a:r>
            <a:r>
              <a:rPr lang="ru-RU" dirty="0">
                <a:latin typeface="Times New Roman" panose="02020603050405020304" pitchFamily="18" charset="0"/>
                <a:cs typeface="Times New Roman" panose="02020603050405020304" pitchFamily="18" charset="0"/>
              </a:rPr>
              <a:t>выполнения  итогового сочинения (изложения) составляет  3 часа 55 минут (235 минут). В продолжительность выполнения  итогового сочинения  (изложения) не включается время, выделенное на подготовительные мероприятия (инструктаж участников итогового сочинения (изложения), заполнение ими регистрационных полей и др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05853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повторный допуск к написанию итогового сочинения (изложения)</a:t>
            </a:r>
          </a:p>
        </p:txBody>
      </p:sp>
      <p:sp>
        <p:nvSpPr>
          <p:cNvPr id="3" name="Объект 2"/>
          <p:cNvSpPr>
            <a:spLocks noGrp="1"/>
          </p:cNvSpPr>
          <p:nvPr>
            <p:ph idx="1"/>
          </p:nvPr>
        </p:nvSpPr>
        <p:spPr>
          <a:xfrm>
            <a:off x="314325" y="1825624"/>
            <a:ext cx="11501438" cy="5032376"/>
          </a:xfrm>
        </p:spPr>
        <p:txBody>
          <a:bodyPr>
            <a:normAutofit fontScale="92500" lnSpcReduction="20000"/>
          </a:bodyPr>
          <a:lstStyle/>
          <a:p>
            <a:pPr lvl="0" algn="just"/>
            <a:r>
              <a:rPr lang="ru-RU" dirty="0">
                <a:latin typeface="Times New Roman" panose="02020603050405020304" pitchFamily="18" charset="0"/>
                <a:cs typeface="Times New Roman" panose="02020603050405020304" pitchFamily="18" charset="0"/>
              </a:rPr>
              <a:t>повторно допускаются к написанию итогового сочинения (изложения) в дополнительные сроки в текущем учебном году (в первую среду февраля и первую рабочую среду мая): </a:t>
            </a:r>
            <a:endParaRPr lang="ru-RU" sz="2400"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обучающиеся, получившие по итоговому сочинению (изложению) неудовлетворительный результат («незачет»); </a:t>
            </a:r>
            <a:endParaRPr lang="ru-RU" sz="2000"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обучающиеся, не явившиеся на итоговое сочинение (изложение) по уважительным причинам (болезнь или иные обстоятельства), подтвержденным документально; </a:t>
            </a:r>
            <a:endParaRPr lang="ru-RU" sz="2000"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обучающиеся, не завершившие написание итогового сочинения (изложения) по уважительным причинам (болезнь или иные обстоятельства), подтвержденным документально;</a:t>
            </a:r>
            <a:endParaRPr lang="ru-RU" sz="2000"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обучающиеся, удаленные с итогового сочинения (изложения) за нарушение требований, установленных  </a:t>
            </a:r>
            <a:endParaRPr lang="ru-RU" sz="2000"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обучающиеся, получившие по итоговому сочинению (изложению) неудовлетворительный результат («незачет»), допускаются повторно к участию в итоговом сочинении (изложении) не более двух раз и только в сроки,  установленные расписанием проведения итогового сочинения (изложения) в текущем учебном году</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993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ознакомление с результатами итогового сочинения (изложения)</a:t>
            </a:r>
          </a:p>
        </p:txBody>
      </p:sp>
      <p:sp>
        <p:nvSpPr>
          <p:cNvPr id="3" name="Объект 2"/>
          <p:cNvSpPr>
            <a:spLocks noGrp="1"/>
          </p:cNvSpPr>
          <p:nvPr>
            <p:ph idx="1"/>
          </p:nvPr>
        </p:nvSpPr>
        <p:spPr>
          <a:xfrm>
            <a:off x="838200" y="2082800"/>
            <a:ext cx="10515600" cy="4775200"/>
          </a:xfrm>
        </p:spPr>
        <p:txBody>
          <a:bodyPr/>
          <a:lstStyle/>
          <a:p>
            <a:pPr lvl="0" algn="just"/>
            <a:r>
              <a:rPr lang="ru-RU" dirty="0">
                <a:latin typeface="Times New Roman" panose="02020603050405020304" pitchFamily="18" charset="0"/>
                <a:cs typeface="Times New Roman" panose="02020603050405020304" pitchFamily="18" charset="0"/>
              </a:rPr>
              <a:t>ознакомление с результатами итогового сочинения (изложения) в школе или в местах, в которых были зарегистрированы на участие в итоговом сочинении (изложении);</a:t>
            </a:r>
          </a:p>
          <a:p>
            <a:pPr lvl="0" algn="just"/>
            <a:r>
              <a:rPr lang="ru-RU" dirty="0">
                <a:latin typeface="Times New Roman" panose="02020603050405020304" pitchFamily="18" charset="0"/>
                <a:cs typeface="Times New Roman" panose="02020603050405020304" pitchFamily="18" charset="0"/>
              </a:rPr>
              <a:t>проверка и оценивание итогового сочинения (изложения) комиссией образовательной организации должны завершиться не позднее чем через семь календарных дней с даты проведения итогового сочинения (изложения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241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проведение повторной проверки итогового сочинении (изложения)</a:t>
            </a:r>
          </a:p>
        </p:txBody>
      </p:sp>
      <p:sp>
        <p:nvSpPr>
          <p:cNvPr id="3" name="Объект 2"/>
          <p:cNvSpPr>
            <a:spLocks noGrp="1"/>
          </p:cNvSpPr>
          <p:nvPr>
            <p:ph idx="1"/>
          </p:nvPr>
        </p:nvSpPr>
        <p:spPr>
          <a:xfrm>
            <a:off x="0" y="1690688"/>
            <a:ext cx="11944350" cy="4818063"/>
          </a:xfrm>
        </p:spPr>
        <p:txBody>
          <a:bodyPr>
            <a:normAutofit/>
          </a:bodyPr>
          <a:lstStyle/>
          <a:p>
            <a:pPr lvl="0" algn="just"/>
            <a:r>
              <a:rPr lang="ru-RU" dirty="0">
                <a:latin typeface="Times New Roman" panose="02020603050405020304" pitchFamily="18" charset="0"/>
                <a:cs typeface="Times New Roman" panose="02020603050405020304" pitchFamily="18" charset="0"/>
              </a:rPr>
              <a:t>в целях предотвращения конфликта интересов и обеспечения объективного оценивания итогового сочинения (изложения) обучающимся при </a:t>
            </a:r>
            <a:r>
              <a:rPr lang="ru-RU" dirty="0" smtClean="0">
                <a:latin typeface="Times New Roman" panose="02020603050405020304" pitchFamily="18" charset="0"/>
                <a:cs typeface="Times New Roman" panose="02020603050405020304" pitchFamily="18" charset="0"/>
              </a:rPr>
              <a:t>получении </a:t>
            </a:r>
            <a:r>
              <a:rPr lang="ru-RU" dirty="0">
                <a:latin typeface="Times New Roman" panose="02020603050405020304" pitchFamily="18" charset="0"/>
                <a:cs typeface="Times New Roman" panose="02020603050405020304" pitchFamily="18" charset="0"/>
              </a:rPr>
              <a:t>неудовлетворительного результата («незачет») за итоговое сочинение (изложение) предоставляется право подать в письменной форме заявление на проверку написанного ими итогового сочинения (изложения)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муниципальную экспертную комиссию</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lgn="just"/>
            <a:r>
              <a:rPr lang="ru-RU" dirty="0">
                <a:latin typeface="Times New Roman" panose="02020603050405020304" pitchFamily="18" charset="0"/>
                <a:cs typeface="Times New Roman" panose="02020603050405020304" pitchFamily="18" charset="0"/>
              </a:rPr>
              <a:t>заявление на повторную проверку </a:t>
            </a:r>
            <a:r>
              <a:rPr lang="ru-RU" dirty="0" smtClean="0">
                <a:latin typeface="Times New Roman" panose="02020603050405020304" pitchFamily="18" charset="0"/>
                <a:cs typeface="Times New Roman" panose="02020603050405020304" pitchFamily="18" charset="0"/>
              </a:rPr>
              <a:t>подается в </a:t>
            </a:r>
            <a:r>
              <a:rPr lang="ru-RU" dirty="0">
                <a:latin typeface="Times New Roman" panose="02020603050405020304" pitchFamily="18" charset="0"/>
                <a:cs typeface="Times New Roman" panose="02020603050405020304" pitchFamily="18" charset="0"/>
              </a:rPr>
              <a:t>течении 3 рабочих дней с момента ознакомления с результатами итогового сочинения (изложения);</a:t>
            </a:r>
          </a:p>
          <a:p>
            <a:pPr lvl="0" algn="just"/>
            <a:r>
              <a:rPr lang="ru-RU" dirty="0">
                <a:latin typeface="Times New Roman" panose="02020603050405020304" pitchFamily="18" charset="0"/>
                <a:cs typeface="Times New Roman" panose="02020603050405020304" pitchFamily="18" charset="0"/>
              </a:rPr>
              <a:t>результаты повторной проверки итогового сочинения (изложения) доводятся до сведения участников не позже чем через два рабочих дня после завершения повторной проверки</a:t>
            </a:r>
            <a:r>
              <a:rPr lang="ru-RU" dirty="0" smtClean="0">
                <a:latin typeface="Times New Roman" panose="02020603050405020304" pitchFamily="18" charset="0"/>
                <a:cs typeface="Times New Roman" panose="02020603050405020304" pitchFamily="18" charset="0"/>
              </a:rPr>
              <a:t>;</a:t>
            </a:r>
          </a:p>
          <a:p>
            <a:pPr lvl="0" algn="just"/>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545962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028697" y="326291"/>
            <a:ext cx="10572751"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Места работы муниципальных экспертных комиссий</a:t>
            </a:r>
            <a:endParaRPr kumimoji="0" lang="ru-RU" altLang="ru-RU" sz="2800" b="1" i="0" u="none" strike="noStrike" cap="none" normalizeH="0" baseline="0" dirty="0" smtClean="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по перепроверке </a:t>
            </a:r>
            <a:r>
              <a:rPr kumimoji="0" lang="ru-RU" altLang="ru-RU"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итогового</a:t>
            </a:r>
            <a:r>
              <a:rPr kumimoji="0" lang="ru-RU" altLang="ru-RU"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сочинения (изложения)</a:t>
            </a:r>
            <a:endParaRPr kumimoji="0" lang="ru-RU" altLang="ru-RU" sz="2800" b="1" i="0" u="none" strike="noStrike" cap="none" normalizeH="0" baseline="0" dirty="0" smtClean="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в 2018/2019 учебном году</a:t>
            </a:r>
            <a:endParaRPr kumimoji="0" lang="ru-RU" altLang="ru-RU" sz="2800" b="1"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397770186"/>
              </p:ext>
            </p:extLst>
          </p:nvPr>
        </p:nvGraphicFramePr>
        <p:xfrm>
          <a:off x="1028696" y="2493893"/>
          <a:ext cx="10572751" cy="3470148"/>
        </p:xfrm>
        <a:graphic>
          <a:graphicData uri="http://schemas.openxmlformats.org/drawingml/2006/table">
            <a:tbl>
              <a:tblPr firstRow="1" firstCol="1" bandRow="1" bandCol="1"/>
              <a:tblGrid>
                <a:gridCol w="2235130">
                  <a:extLst>
                    <a:ext uri="{9D8B030D-6E8A-4147-A177-3AD203B41FA5}">
                      <a16:colId xmlns:a16="http://schemas.microsoft.com/office/drawing/2014/main" val="1001112408"/>
                    </a:ext>
                  </a:extLst>
                </a:gridCol>
                <a:gridCol w="3363840">
                  <a:extLst>
                    <a:ext uri="{9D8B030D-6E8A-4147-A177-3AD203B41FA5}">
                      <a16:colId xmlns:a16="http://schemas.microsoft.com/office/drawing/2014/main" val="1271219927"/>
                    </a:ext>
                  </a:extLst>
                </a:gridCol>
                <a:gridCol w="2556246">
                  <a:extLst>
                    <a:ext uri="{9D8B030D-6E8A-4147-A177-3AD203B41FA5}">
                      <a16:colId xmlns:a16="http://schemas.microsoft.com/office/drawing/2014/main" val="474012183"/>
                    </a:ext>
                  </a:extLst>
                </a:gridCol>
                <a:gridCol w="2417535">
                  <a:extLst>
                    <a:ext uri="{9D8B030D-6E8A-4147-A177-3AD203B41FA5}">
                      <a16:colId xmlns:a16="http://schemas.microsoft.com/office/drawing/2014/main" val="2490251692"/>
                    </a:ext>
                  </a:extLst>
                </a:gridCol>
              </a:tblGrid>
              <a:tr h="1398608">
                <a:tc>
                  <a:txBody>
                    <a:bodyPr/>
                    <a:lstStyle/>
                    <a:p>
                      <a:pPr algn="ctr">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Район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Места работы муниципальных (районных) экспертных комиссий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по перепроверке итогового сочинения (изложения)(приема письменных заявлений)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Адрес</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ФИО ответственного за организацию и обеспечение работы муниципальной экспертной комиссии, должность</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6903153"/>
                  </a:ext>
                </a:extLst>
              </a:tr>
              <a:tr h="839165">
                <a:tc>
                  <a:txBody>
                    <a:bodyPr/>
                    <a:lstStyle/>
                    <a:p>
                      <a:pPr>
                        <a:lnSpc>
                          <a:spcPct val="115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Верх-Исетский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МБУ ИМЦ «Развивающее образование»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г. Екатеринбург, ул. Бебеля, 122 Б, каб. 209.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Телефон (343)367-42-42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Лыткина Юлия Викторовна, директор МБУ ИМЦ «Развивающее образование»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2717450"/>
                  </a:ext>
                </a:extLst>
              </a:tr>
            </a:tbl>
          </a:graphicData>
        </a:graphic>
      </p:graphicFrame>
    </p:spTree>
    <p:extLst>
      <p:ext uri="{BB962C8B-B14F-4D97-AF65-F5344CB8AC3E}">
        <p14:creationId xmlns:p14="http://schemas.microsoft.com/office/powerpoint/2010/main" val="1001782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срок </a:t>
            </a:r>
            <a:r>
              <a:rPr lang="ru-RU" dirty="0"/>
              <a:t>действия итогового </a:t>
            </a:r>
            <a:r>
              <a:rPr lang="ru-RU" dirty="0" smtClean="0"/>
              <a:t>сочинения,</a:t>
            </a:r>
            <a:br>
              <a:rPr lang="ru-RU" dirty="0" smtClean="0"/>
            </a:br>
            <a:r>
              <a:rPr lang="ru-RU" dirty="0" smtClean="0"/>
              <a:t>предоставление </a:t>
            </a:r>
            <a:r>
              <a:rPr lang="ru-RU" dirty="0"/>
              <a:t>итогового сочинения в ВУЗы в качестве индивидуального достижения</a:t>
            </a:r>
          </a:p>
        </p:txBody>
      </p:sp>
      <p:sp>
        <p:nvSpPr>
          <p:cNvPr id="3" name="Объект 2"/>
          <p:cNvSpPr>
            <a:spLocks noGrp="1"/>
          </p:cNvSpPr>
          <p:nvPr>
            <p:ph idx="1"/>
          </p:nvPr>
        </p:nvSpPr>
        <p:spPr>
          <a:xfrm>
            <a:off x="838200" y="2528887"/>
            <a:ext cx="10515600" cy="3648075"/>
          </a:xfrm>
        </p:spPr>
        <p:txBody>
          <a:bodyPr/>
          <a:lstStyle/>
          <a:p>
            <a:pPr algn="just"/>
            <a:r>
              <a:rPr lang="ru-RU" dirty="0">
                <a:latin typeface="Times New Roman" panose="02020603050405020304" pitchFamily="18" charset="0"/>
                <a:cs typeface="Times New Roman" panose="02020603050405020304" pitchFamily="18" charset="0"/>
              </a:rPr>
              <a:t>итоговое сочинение (изложение) как допуск к ГИА – бессрочно</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результат </a:t>
            </a:r>
            <a:r>
              <a:rPr lang="ru-RU" dirty="0">
                <a:latin typeface="Times New Roman" panose="02020603050405020304" pitchFamily="18" charset="0"/>
                <a:cs typeface="Times New Roman" panose="02020603050405020304" pitchFamily="18" charset="0"/>
              </a:rPr>
              <a:t>итогового сочинения в случае представления его при приеме на обучение по программам </a:t>
            </a:r>
            <a:r>
              <a:rPr lang="ru-RU" dirty="0" err="1">
                <a:latin typeface="Times New Roman" panose="02020603050405020304" pitchFamily="18" charset="0"/>
                <a:cs typeface="Times New Roman" panose="02020603050405020304" pitchFamily="18" charset="0"/>
              </a:rPr>
              <a:t>бакалавриата</a:t>
            </a:r>
            <a:r>
              <a:rPr lang="ru-RU" dirty="0">
                <a:latin typeface="Times New Roman" panose="02020603050405020304" pitchFamily="18" charset="0"/>
                <a:cs typeface="Times New Roman" panose="02020603050405020304" pitchFamily="18" charset="0"/>
              </a:rPr>
              <a:t> и программам </a:t>
            </a:r>
            <a:r>
              <a:rPr lang="ru-RU" dirty="0" err="1">
                <a:latin typeface="Times New Roman" panose="02020603050405020304" pitchFamily="18" charset="0"/>
                <a:cs typeface="Times New Roman" panose="02020603050405020304" pitchFamily="18" charset="0"/>
              </a:rPr>
              <a:t>специалитета</a:t>
            </a:r>
            <a:r>
              <a:rPr lang="ru-RU" dirty="0">
                <a:latin typeface="Times New Roman" panose="02020603050405020304" pitchFamily="18" charset="0"/>
                <a:cs typeface="Times New Roman" panose="02020603050405020304" pitchFamily="18" charset="0"/>
              </a:rPr>
              <a:t> действителен четыре года, следующих за годом получения такого результата;</a:t>
            </a:r>
          </a:p>
          <a:p>
            <a:endParaRPr lang="ru-RU" dirty="0"/>
          </a:p>
        </p:txBody>
      </p:sp>
    </p:spTree>
    <p:extLst>
      <p:ext uri="{BB962C8B-B14F-4D97-AF65-F5344CB8AC3E}">
        <p14:creationId xmlns:p14="http://schemas.microsoft.com/office/powerpoint/2010/main" val="802316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5" y="365125"/>
            <a:ext cx="11344275" cy="1325563"/>
          </a:xfrm>
        </p:spPr>
        <p:txBody>
          <a:bodyPr>
            <a:noAutofit/>
          </a:bodyPr>
          <a:lstStyle/>
          <a:p>
            <a:pPr algn="ctr"/>
            <a:r>
              <a:rPr lang="ru-RU" sz="2800" dirty="0" smtClean="0"/>
              <a:t>Порядок </a:t>
            </a:r>
            <a:r>
              <a:rPr lang="ru-RU" sz="2800" dirty="0"/>
              <a:t>проведения государственной итоговой аттестации по образовательным программам среднего общего </a:t>
            </a:r>
            <a:r>
              <a:rPr lang="ru-RU" sz="2800" dirty="0" smtClean="0"/>
              <a:t>образования, </a:t>
            </a:r>
            <a:br>
              <a:rPr lang="ru-RU" sz="2800" dirty="0" smtClean="0"/>
            </a:br>
            <a:r>
              <a:rPr lang="ru-RU" sz="2800" dirty="0" smtClean="0"/>
              <a:t>утвержден  приказом </a:t>
            </a:r>
            <a:r>
              <a:rPr lang="ru-RU" sz="2800" dirty="0" err="1"/>
              <a:t>Минобрнауки</a:t>
            </a:r>
            <a:r>
              <a:rPr lang="ru-RU" sz="2800" dirty="0"/>
              <a:t> России №1400 от </a:t>
            </a:r>
            <a:r>
              <a:rPr lang="ru-RU" sz="2800" dirty="0" smtClean="0"/>
              <a:t>26.12.2013</a:t>
            </a:r>
            <a:endParaRPr lang="ru-RU" sz="2800" dirty="0"/>
          </a:p>
        </p:txBody>
      </p:sp>
      <p:sp>
        <p:nvSpPr>
          <p:cNvPr id="3" name="Объект 2"/>
          <p:cNvSpPr>
            <a:spLocks noGrp="1"/>
          </p:cNvSpPr>
          <p:nvPr>
            <p:ph idx="1"/>
          </p:nvPr>
        </p:nvSpPr>
        <p:spPr>
          <a:xfrm>
            <a:off x="500063" y="1825625"/>
            <a:ext cx="10853737" cy="4351338"/>
          </a:xfrm>
        </p:spPr>
        <p:txBody>
          <a:bodyPr/>
          <a:lstStyle/>
          <a:p>
            <a:pPr algn="just"/>
            <a:r>
              <a:rPr lang="ru-RU" b="1" dirty="0"/>
              <a:t>Порядок</a:t>
            </a:r>
            <a:r>
              <a:rPr lang="ru-RU" dirty="0"/>
              <a:t> проведения государственной итоговой аттестации по образовательным программам среднего общего образования (далее - Порядок) определяет </a:t>
            </a:r>
            <a:r>
              <a:rPr lang="ru-RU" b="1" dirty="0"/>
              <a:t>формы проведения государственной итоговой аттестации по образовательным программам среднего общего образования</a:t>
            </a:r>
            <a:r>
              <a:rPr lang="ru-RU" dirty="0"/>
              <a:t> (далее - ГИА), </a:t>
            </a:r>
            <a:r>
              <a:rPr lang="ru-RU" b="1" dirty="0"/>
              <a:t>участников, сроки и продолжительность проведения ГИА, требования к использованию средств обучения и воспитания, средств связи при проведении ГИА, требования, предъявляемые к лицам, привлекаемым к проведению ГИА, порядок проверки экзаменационных работ, порядок подачи и рассмотрения апелляций, изменения и (или) аннулирования результатов ГИА.</a:t>
            </a:r>
          </a:p>
          <a:p>
            <a:endParaRPr lang="ru-RU" dirty="0"/>
          </a:p>
        </p:txBody>
      </p:sp>
    </p:spTree>
    <p:extLst>
      <p:ext uri="{BB962C8B-B14F-4D97-AF65-F5344CB8AC3E}">
        <p14:creationId xmlns:p14="http://schemas.microsoft.com/office/powerpoint/2010/main" val="747097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основания для удаления с итогового сочинения (изложения), об изменении и аннулировании результатов итогового сочинения (изложения)</a:t>
            </a:r>
          </a:p>
        </p:txBody>
      </p:sp>
      <p:sp>
        <p:nvSpPr>
          <p:cNvPr id="3" name="Объект 2"/>
          <p:cNvSpPr>
            <a:spLocks noGrp="1"/>
          </p:cNvSpPr>
          <p:nvPr>
            <p:ph idx="1"/>
          </p:nvPr>
        </p:nvSpPr>
        <p:spPr>
          <a:xfrm>
            <a:off x="838200" y="1825624"/>
            <a:ext cx="10663238" cy="4875213"/>
          </a:xfrm>
        </p:spPr>
        <p:txBody>
          <a:bodyPr>
            <a:normAutofit lnSpcReduction="10000"/>
          </a:bodyPr>
          <a:lstStyle/>
          <a:p>
            <a:pPr lvl="0" algn="just"/>
            <a:r>
              <a:rPr lang="ru-RU" dirty="0">
                <a:latin typeface="Times New Roman" panose="02020603050405020304" pitchFamily="18" charset="0"/>
                <a:cs typeface="Times New Roman" panose="02020603050405020304" pitchFamily="18" charset="0"/>
              </a:rPr>
              <a:t>во время проведения итогового сочинения (изложения) участникам итогового сочинения (изложения) запрещено иметь при себе средства связи, фото-, аудио- и видеоаппаратуру, справочные материалы, письменные заметки и иные средства хранения и передачи информации, собственные орфографические и (или) толковые словари;</a:t>
            </a:r>
          </a:p>
          <a:p>
            <a:pPr lvl="0" algn="just"/>
            <a:r>
              <a:rPr lang="ru-RU" dirty="0">
                <a:latin typeface="Times New Roman" panose="02020603050405020304" pitchFamily="18" charset="0"/>
                <a:cs typeface="Times New Roman" panose="02020603050405020304" pitchFamily="18" charset="0"/>
              </a:rPr>
              <a:t>участникам итогового сочинения (изложения) запрещается пользоваться текстами литературного материала (художественные произведения, дневники, мемуары, публицистика, другие литературные источники);</a:t>
            </a:r>
          </a:p>
          <a:p>
            <a:pPr lvl="0" algn="just"/>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участники итогового сочинения (изложения), нарушившие установленные требования, удаляются с итогового сочинения (изложения) руководителем образовательной организации</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676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676" y="192131"/>
            <a:ext cx="10515600" cy="1325563"/>
          </a:xfrm>
        </p:spPr>
        <p:txBody>
          <a:bodyPr>
            <a:normAutofit fontScale="90000"/>
          </a:bodyPr>
          <a:lstStyle/>
          <a:p>
            <a:pPr algn="ctr"/>
            <a:r>
              <a:rPr lang="ru-RU" dirty="0"/>
              <a:t>особенности организации и проведения итогового сочинения (изложения) для лиц с ОВЗ, детей инвалидов</a:t>
            </a:r>
          </a:p>
        </p:txBody>
      </p:sp>
      <p:sp>
        <p:nvSpPr>
          <p:cNvPr id="3" name="Объект 2"/>
          <p:cNvSpPr>
            <a:spLocks noGrp="1"/>
          </p:cNvSpPr>
          <p:nvPr>
            <p:ph idx="1"/>
          </p:nvPr>
        </p:nvSpPr>
        <p:spPr>
          <a:xfrm>
            <a:off x="471489" y="1690688"/>
            <a:ext cx="11229974" cy="5167311"/>
          </a:xfrm>
        </p:spPr>
        <p:txBody>
          <a:bodyPr>
            <a:normAutofit fontScale="85000" lnSpcReduction="20000"/>
          </a:bodyPr>
          <a:lstStyle/>
          <a:p>
            <a:pPr lvl="0" algn="just"/>
            <a:r>
              <a:rPr lang="ru-RU" dirty="0"/>
              <a:t>для участников итогового сочинения (изложения) с ограниченными возможностями здоровья (ОВЗ), детей-инвалидов и инвалидов, а так же тех, кто обучался по состоянию здоровья на дому, в образовательных организациях, в том числе в санаторно-курортных, в которых проводятся необходимые лечебные,  реабилитационные и оздоровительные мероприятия для нуждающихся в длительном лечении, проведение   итогового сочинения (изложения) организуется в условиях, учитывающих состояние их здоровья, особенности психофизического развития;</a:t>
            </a:r>
          </a:p>
          <a:p>
            <a:pPr lvl="0" algn="just"/>
            <a:r>
              <a:rPr lang="ru-RU" dirty="0"/>
              <a:t>для участников итогового сочинения (изложения) с ограниченными возможностями здоровья (ОВЗ), детей-инвалидов и инвалидов продолжительность выполнения итогового сочинения (изложения) увеличивается на 1,5 часа; </a:t>
            </a:r>
          </a:p>
          <a:p>
            <a:pPr lvl="0" algn="just"/>
            <a:r>
              <a:rPr lang="ru-RU" dirty="0"/>
              <a:t>при продолжительности итогового сочинения (изложения) четыре и более часа организуется питание участников итогового сочинения (изложения) и перерывы для проведения необходимых лечебных и профилактических мероприятий;</a:t>
            </a:r>
          </a:p>
          <a:p>
            <a:pPr lvl="0" algn="just"/>
            <a:r>
              <a:rPr lang="ru-RU" dirty="0"/>
              <a:t>для участников итогового сочинения (изложения) с ОВЗ, детей-инвалидов и инвалидов итоговое сочинение (изложение) может по их желанию и при наличии соответствующих медицинских показаний проводиться в устной форме</a:t>
            </a:r>
            <a:r>
              <a:rPr lang="ru-RU" dirty="0" smtClean="0"/>
              <a:t>;</a:t>
            </a:r>
            <a:endParaRPr lang="ru-RU" dirty="0"/>
          </a:p>
        </p:txBody>
      </p:sp>
    </p:spTree>
    <p:extLst>
      <p:ext uri="{BB962C8B-B14F-4D97-AF65-F5344CB8AC3E}">
        <p14:creationId xmlns:p14="http://schemas.microsoft.com/office/powerpoint/2010/main" val="2416240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902" y="608013"/>
            <a:ext cx="10515600" cy="1325563"/>
          </a:xfrm>
        </p:spPr>
        <p:txBody>
          <a:bodyPr>
            <a:normAutofit fontScale="90000"/>
          </a:bodyPr>
          <a:lstStyle/>
          <a:p>
            <a:pPr algn="ctr"/>
            <a:r>
              <a:rPr lang="ru-RU" b="1" dirty="0" smtClean="0"/>
              <a:t>5 открытых направлений тем итогового сочинения на 2018/19 учебный год:</a:t>
            </a:r>
            <a:r>
              <a:rPr lang="ru-RU" dirty="0" smtClean="0"/>
              <a:t/>
            </a:r>
            <a:br>
              <a:rPr lang="ru-RU" dirty="0" smtClean="0"/>
            </a:br>
            <a:endParaRPr lang="ru-RU" dirty="0"/>
          </a:p>
        </p:txBody>
      </p:sp>
      <p:sp>
        <p:nvSpPr>
          <p:cNvPr id="3" name="Объект 2"/>
          <p:cNvSpPr>
            <a:spLocks noGrp="1"/>
          </p:cNvSpPr>
          <p:nvPr>
            <p:ph idx="1"/>
          </p:nvPr>
        </p:nvSpPr>
        <p:spPr>
          <a:xfrm>
            <a:off x="234777" y="1825624"/>
            <a:ext cx="11701850" cy="4933521"/>
          </a:xfrm>
        </p:spPr>
        <p:txBody>
          <a:bodyPr>
            <a:normAutofit fontScale="92500" lnSpcReduction="20000"/>
          </a:bodyPr>
          <a:lstStyle/>
          <a:p>
            <a:r>
              <a:rPr lang="ru-RU" b="1" dirty="0">
                <a:solidFill>
                  <a:srgbClr val="3B3B3B"/>
                </a:solidFill>
                <a:latin typeface="Arial" panose="020B0604020202020204" pitchFamily="34" charset="0"/>
              </a:rPr>
              <a:t>Отцы и дети</a:t>
            </a:r>
            <a:endParaRPr lang="ru-RU" dirty="0">
              <a:solidFill>
                <a:srgbClr val="3B3B3B"/>
              </a:solidFill>
              <a:latin typeface="Arial" panose="020B0604020202020204" pitchFamily="34" charset="0"/>
            </a:endParaRPr>
          </a:p>
          <a:p>
            <a:r>
              <a:rPr lang="ru-RU" b="1" dirty="0">
                <a:solidFill>
                  <a:srgbClr val="3B3B3B"/>
                </a:solidFill>
                <a:latin typeface="Arial" panose="020B0604020202020204" pitchFamily="34" charset="0"/>
              </a:rPr>
              <a:t>Мечта и реальность</a:t>
            </a:r>
            <a:endParaRPr lang="ru-RU" dirty="0">
              <a:solidFill>
                <a:srgbClr val="3B3B3B"/>
              </a:solidFill>
              <a:latin typeface="Arial" panose="020B0604020202020204" pitchFamily="34" charset="0"/>
            </a:endParaRPr>
          </a:p>
          <a:p>
            <a:r>
              <a:rPr lang="ru-RU" b="1" dirty="0">
                <a:solidFill>
                  <a:srgbClr val="3B3B3B"/>
                </a:solidFill>
                <a:latin typeface="Arial" panose="020B0604020202020204" pitchFamily="34" charset="0"/>
              </a:rPr>
              <a:t>Месть и великодушие</a:t>
            </a:r>
            <a:endParaRPr lang="ru-RU" dirty="0">
              <a:solidFill>
                <a:srgbClr val="3B3B3B"/>
              </a:solidFill>
              <a:latin typeface="Arial" panose="020B0604020202020204" pitchFamily="34" charset="0"/>
            </a:endParaRPr>
          </a:p>
          <a:p>
            <a:r>
              <a:rPr lang="ru-RU" b="1" dirty="0">
                <a:solidFill>
                  <a:srgbClr val="3B3B3B"/>
                </a:solidFill>
                <a:latin typeface="Arial" panose="020B0604020202020204" pitchFamily="34" charset="0"/>
              </a:rPr>
              <a:t>Искусство и ремесло</a:t>
            </a:r>
            <a:endParaRPr lang="ru-RU" dirty="0">
              <a:solidFill>
                <a:srgbClr val="3B3B3B"/>
              </a:solidFill>
              <a:latin typeface="Arial" panose="020B0604020202020204" pitchFamily="34" charset="0"/>
            </a:endParaRPr>
          </a:p>
          <a:p>
            <a:r>
              <a:rPr lang="ru-RU" b="1" dirty="0">
                <a:solidFill>
                  <a:srgbClr val="3B3B3B"/>
                </a:solidFill>
                <a:latin typeface="Arial" panose="020B0604020202020204" pitchFamily="34" charset="0"/>
              </a:rPr>
              <a:t>Доброта и </a:t>
            </a:r>
            <a:r>
              <a:rPr lang="ru-RU" b="1" dirty="0" smtClean="0">
                <a:solidFill>
                  <a:srgbClr val="3B3B3B"/>
                </a:solidFill>
                <a:latin typeface="Arial" panose="020B0604020202020204" pitchFamily="34" charset="0"/>
              </a:rPr>
              <a:t>жестокость</a:t>
            </a:r>
            <a:endParaRPr lang="ru-RU" b="1" dirty="0"/>
          </a:p>
          <a:p>
            <a:pPr marL="0" indent="0" algn="just">
              <a:buNone/>
            </a:pPr>
            <a:r>
              <a:rPr lang="ru-RU" dirty="0"/>
              <a:t>В рамках открытых направлений тем итогового сочинения разрабатываются конкретные темы итогового сочинения (подбираются тексты изложений) для каждого часового пояса отдельно. </a:t>
            </a:r>
            <a:endParaRPr lang="ru-RU" dirty="0" smtClean="0"/>
          </a:p>
          <a:p>
            <a:pPr marL="0" indent="0" algn="just">
              <a:buNone/>
            </a:pPr>
            <a:r>
              <a:rPr lang="ru-RU" dirty="0" smtClean="0"/>
              <a:t>Конкретные </a:t>
            </a:r>
            <a:r>
              <a:rPr lang="ru-RU" dirty="0"/>
              <a:t>темы итогового сочинения (тексты изложений) доставляются в органы управления образованием на местах в день проведения итогового сочинения (изложения</a:t>
            </a:r>
            <a:r>
              <a:rPr lang="ru-RU" dirty="0" smtClean="0"/>
              <a:t>).</a:t>
            </a:r>
            <a:r>
              <a:rPr lang="ru-RU" dirty="0"/>
              <a:t> </a:t>
            </a:r>
            <a:endParaRPr lang="ru-RU" dirty="0" smtClean="0"/>
          </a:p>
          <a:p>
            <a:pPr marL="0" indent="0" algn="just">
              <a:buNone/>
            </a:pPr>
            <a:r>
              <a:rPr lang="ru-RU" dirty="0" smtClean="0"/>
              <a:t>Экзаменационный </a:t>
            </a:r>
            <a:r>
              <a:rPr lang="ru-RU" dirty="0"/>
              <a:t>комплект включает 5 тем сочинений </a:t>
            </a:r>
            <a:r>
              <a:rPr lang="ru-RU" dirty="0" smtClean="0"/>
              <a:t>(</a:t>
            </a:r>
            <a:r>
              <a:rPr lang="ru-RU" dirty="0"/>
              <a:t>по одной теме от каждого открытого тематического направления)</a:t>
            </a:r>
            <a:endParaRPr lang="ru-RU" dirty="0" smtClean="0"/>
          </a:p>
          <a:p>
            <a:pPr marL="0" indent="0">
              <a:buNone/>
            </a:pPr>
            <a:endParaRPr lang="ru-RU" dirty="0"/>
          </a:p>
          <a:p>
            <a:endParaRPr lang="ru-RU" dirty="0"/>
          </a:p>
        </p:txBody>
      </p:sp>
    </p:spTree>
    <p:extLst>
      <p:ext uri="{BB962C8B-B14F-4D97-AF65-F5344CB8AC3E}">
        <p14:creationId xmlns:p14="http://schemas.microsoft.com/office/powerpoint/2010/main" val="370064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136" y="222250"/>
            <a:ext cx="11260183" cy="1460500"/>
          </a:xfrm>
        </p:spPr>
        <p:txBody>
          <a:bodyPr>
            <a:normAutofit fontScale="90000"/>
          </a:bodyPr>
          <a:lstStyle/>
          <a:p>
            <a:pPr algn="ctr"/>
            <a:r>
              <a:rPr lang="ru-RU" sz="3200" b="1" dirty="0" smtClean="0"/>
              <a:t>К проверке по пяти критериям оценивания, утверждённым </a:t>
            </a:r>
            <a:r>
              <a:rPr lang="ru-RU" sz="3200" b="1" dirty="0" err="1" smtClean="0"/>
              <a:t>Рособрнадзором</a:t>
            </a:r>
            <a:r>
              <a:rPr lang="ru-RU" sz="3200" b="1" dirty="0" smtClean="0"/>
              <a:t>, допускаются итоговые сочинения (изложения), соответствующие установленным требованиям: </a:t>
            </a:r>
            <a:r>
              <a:rPr lang="ru-RU" sz="3200" dirty="0" smtClean="0">
                <a:effectLst/>
              </a:rPr>
              <a:t/>
            </a:r>
            <a:br>
              <a:rPr lang="ru-RU" sz="3200" dirty="0" smtClean="0">
                <a:effectLst/>
              </a:rPr>
            </a:br>
            <a:endParaRPr lang="ru-RU" sz="3200" dirty="0"/>
          </a:p>
        </p:txBody>
      </p:sp>
      <p:sp>
        <p:nvSpPr>
          <p:cNvPr id="3" name="Объект 2"/>
          <p:cNvSpPr>
            <a:spLocks noGrp="1"/>
          </p:cNvSpPr>
          <p:nvPr>
            <p:ph idx="1"/>
          </p:nvPr>
        </p:nvSpPr>
        <p:spPr>
          <a:xfrm>
            <a:off x="352697" y="1500188"/>
            <a:ext cx="11691666" cy="5357812"/>
          </a:xfrm>
        </p:spPr>
        <p:txBody>
          <a:bodyPr>
            <a:normAutofit fontScale="77500" lnSpcReduction="20000"/>
          </a:bodyPr>
          <a:lstStyle/>
          <a:p>
            <a:pPr marL="0" indent="0">
              <a:buNone/>
            </a:pPr>
            <a:r>
              <a:rPr lang="ru-RU" b="1" dirty="0" smtClean="0"/>
              <a:t>Требование </a:t>
            </a:r>
            <a:r>
              <a:rPr lang="ru-RU" b="1" dirty="0"/>
              <a:t>№ 1.	«Объем итогового сочинения (изложения)»</a:t>
            </a:r>
            <a:endParaRPr lang="ru-RU" dirty="0" smtClean="0">
              <a:effectLst/>
            </a:endParaRPr>
          </a:p>
          <a:p>
            <a:pPr algn="just"/>
            <a:r>
              <a:rPr lang="ru-RU" dirty="0"/>
              <a:t>Если в сочинении менее 250 слов, а в изложении менее 150 слов  (в подсчёт включаются все слова, в том числе и служебные), то выставляется «незачет» за невыполнение требования № 1 и «незачет» за всю работу в целом (такие итоговые сочинения (изложения) не проверяются экспертами в соответствии с пяти критериями оценивания). </a:t>
            </a:r>
            <a:endParaRPr lang="ru-RU" dirty="0" smtClean="0">
              <a:effectLst/>
            </a:endParaRPr>
          </a:p>
          <a:p>
            <a:pPr marL="0" indent="0">
              <a:buNone/>
            </a:pPr>
            <a:r>
              <a:rPr lang="ru-RU" b="1" dirty="0"/>
              <a:t>Требование № 2.	 «Самостоятельность написания итогового сочинения (изложения)»</a:t>
            </a:r>
            <a:endParaRPr lang="ru-RU" dirty="0" smtClean="0">
              <a:effectLst/>
            </a:endParaRPr>
          </a:p>
          <a:p>
            <a:r>
              <a:rPr lang="ru-RU" dirty="0"/>
              <a:t>Итоговое сочинение (изложение) выполняется самостоятельно.</a:t>
            </a:r>
            <a:r>
              <a:rPr lang="ru-RU" dirty="0" smtClean="0">
                <a:effectLst/>
              </a:rPr>
              <a:t> </a:t>
            </a:r>
          </a:p>
          <a:p>
            <a:pPr algn="just"/>
            <a:r>
              <a:rPr lang="ru-RU" dirty="0"/>
              <a:t>Итоговое сочинение - </a:t>
            </a:r>
            <a:r>
              <a:rPr lang="ru-RU" b="1" dirty="0"/>
              <a:t>не допускается списывание сочинения (фрагментов сочинения) из какого-либо источника</a:t>
            </a:r>
            <a:r>
              <a:rPr lang="ru-RU" dirty="0"/>
              <a:t> (работа другого участника, чужой текст, опубликованный в бумажном и (или) электронном виде и др.). </a:t>
            </a:r>
            <a:r>
              <a:rPr lang="ru-RU" b="1" dirty="0"/>
              <a:t>Допускается прямое или косвенное цитирование с обязательной ссылкой на источник </a:t>
            </a:r>
            <a:r>
              <a:rPr lang="ru-RU" dirty="0"/>
              <a:t>(ссылка</a:t>
            </a:r>
            <a:r>
              <a:rPr lang="ru-RU" dirty="0" smtClean="0">
                <a:effectLst/>
              </a:rPr>
              <a:t> </a:t>
            </a:r>
            <a:r>
              <a:rPr lang="ru-RU" dirty="0"/>
              <a:t>дается в свободной форме). </a:t>
            </a:r>
            <a:r>
              <a:rPr lang="ru-RU" b="1" dirty="0"/>
              <a:t>Объем цитирования не должен превышать собственный текст участника. </a:t>
            </a:r>
            <a:endParaRPr lang="ru-RU" b="1" dirty="0" smtClean="0">
              <a:effectLst/>
            </a:endParaRPr>
          </a:p>
          <a:p>
            <a:pPr algn="just"/>
            <a:r>
              <a:rPr lang="ru-RU" b="1" dirty="0" smtClean="0"/>
              <a:t>Если </a:t>
            </a:r>
            <a:r>
              <a:rPr lang="ru-RU" b="1" dirty="0"/>
              <a:t>сочинение (изложение) признано экспертом несамостоятельным, то выставляется «незачет» за невыполнение требования № 2 и «незачет» за всю работу в целом </a:t>
            </a:r>
            <a:r>
              <a:rPr lang="ru-RU" dirty="0"/>
              <a:t>(такие итоговые сочинения (изложения) не проверяются экспертами в соответствии с пяти критериями оценивания).</a:t>
            </a:r>
            <a:endParaRPr lang="ru-RU" dirty="0" smtClean="0">
              <a:effectLst/>
            </a:endParaRPr>
          </a:p>
          <a:p>
            <a:pPr marL="0" indent="0" algn="just">
              <a:buNone/>
            </a:pPr>
            <a:r>
              <a:rPr lang="ru-RU" b="1" dirty="0"/>
              <a:t>Итоговое сочинение (изложение), соответствующее установленным требованиям, оценивается по пяти критериям</a:t>
            </a:r>
            <a:r>
              <a:rPr lang="ru-RU" b="1" dirty="0" smtClean="0"/>
              <a:t>.</a:t>
            </a:r>
            <a:endParaRPr lang="ru-RU" b="1" dirty="0" smtClean="0">
              <a:effectLst/>
            </a:endParaRPr>
          </a:p>
        </p:txBody>
      </p:sp>
    </p:spTree>
    <p:extLst>
      <p:ext uri="{BB962C8B-B14F-4D97-AF65-F5344CB8AC3E}">
        <p14:creationId xmlns:p14="http://schemas.microsoft.com/office/powerpoint/2010/main" val="4006334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035" y="636588"/>
            <a:ext cx="11011930" cy="1325563"/>
          </a:xfrm>
        </p:spPr>
        <p:txBody>
          <a:bodyPr>
            <a:normAutofit fontScale="90000"/>
          </a:bodyPr>
          <a:lstStyle/>
          <a:p>
            <a:r>
              <a:rPr lang="ru-RU" dirty="0"/>
              <a:t>Итоговые сочинения (изложения) оцениваются по системе «зачет» или «незачет» по 5 </a:t>
            </a:r>
            <a:r>
              <a:rPr lang="ru-RU" dirty="0" smtClean="0"/>
              <a:t>критериям:</a:t>
            </a:r>
            <a:endParaRPr lang="ru-RU" dirty="0"/>
          </a:p>
        </p:txBody>
      </p:sp>
      <p:sp>
        <p:nvSpPr>
          <p:cNvPr id="3" name="Объект 2"/>
          <p:cNvSpPr>
            <a:spLocks noGrp="1"/>
          </p:cNvSpPr>
          <p:nvPr>
            <p:ph idx="1"/>
          </p:nvPr>
        </p:nvSpPr>
        <p:spPr>
          <a:xfrm>
            <a:off x="838200" y="2339975"/>
            <a:ext cx="10515600" cy="3587489"/>
          </a:xfrm>
        </p:spPr>
        <p:txBody>
          <a:bodyPr/>
          <a:lstStyle/>
          <a:p>
            <a:r>
              <a:rPr lang="ru-RU" b="1" dirty="0" smtClean="0"/>
              <a:t>соответствие теме,</a:t>
            </a:r>
            <a:r>
              <a:rPr lang="ru-RU" b="1" dirty="0"/>
              <a:t> </a:t>
            </a:r>
            <a:r>
              <a:rPr lang="ru-RU" b="1" dirty="0" smtClean="0"/>
              <a:t>аргументация (К1);</a:t>
            </a:r>
          </a:p>
          <a:p>
            <a:r>
              <a:rPr lang="ru-RU" b="1" dirty="0" smtClean="0"/>
              <a:t>привлечение </a:t>
            </a:r>
            <a:r>
              <a:rPr lang="ru-RU" b="1" dirty="0"/>
              <a:t>литературного </a:t>
            </a:r>
            <a:r>
              <a:rPr lang="ru-RU" b="1" dirty="0" smtClean="0"/>
              <a:t>материала(К2);</a:t>
            </a:r>
          </a:p>
          <a:p>
            <a:r>
              <a:rPr lang="ru-RU" dirty="0" smtClean="0"/>
              <a:t> композиция (К3);</a:t>
            </a:r>
          </a:p>
          <a:p>
            <a:r>
              <a:rPr lang="ru-RU" dirty="0" smtClean="0"/>
              <a:t>качество речи (К4); </a:t>
            </a:r>
          </a:p>
          <a:p>
            <a:r>
              <a:rPr lang="ru-RU" dirty="0" smtClean="0"/>
              <a:t>Грамотность (К5).</a:t>
            </a:r>
            <a:r>
              <a:rPr lang="ru-RU" dirty="0"/>
              <a:t> </a:t>
            </a:r>
          </a:p>
        </p:txBody>
      </p:sp>
    </p:spTree>
    <p:extLst>
      <p:ext uri="{BB962C8B-B14F-4D97-AF65-F5344CB8AC3E}">
        <p14:creationId xmlns:p14="http://schemas.microsoft.com/office/powerpoint/2010/main" val="1077056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15363" t="6692" r="15915" b="18842"/>
          <a:stretch/>
        </p:blipFill>
        <p:spPr>
          <a:xfrm>
            <a:off x="529388" y="0"/>
            <a:ext cx="10960770" cy="6787536"/>
          </a:xfrm>
          <a:prstGeom prst="rect">
            <a:avLst/>
          </a:prstGeom>
        </p:spPr>
      </p:pic>
    </p:spTree>
    <p:extLst>
      <p:ext uri="{BB962C8B-B14F-4D97-AF65-F5344CB8AC3E}">
        <p14:creationId xmlns:p14="http://schemas.microsoft.com/office/powerpoint/2010/main" val="2771388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Результаты </a:t>
            </a:r>
            <a:r>
              <a:rPr lang="ru-RU" dirty="0" smtClean="0"/>
              <a:t>репетиционного итогового </a:t>
            </a:r>
            <a:r>
              <a:rPr lang="ru-RU" dirty="0"/>
              <a:t>сочинение </a:t>
            </a:r>
          </a:p>
        </p:txBody>
      </p:sp>
      <p:sp>
        <p:nvSpPr>
          <p:cNvPr id="3" name="Объект 2"/>
          <p:cNvSpPr>
            <a:spLocks noGrp="1"/>
          </p:cNvSpPr>
          <p:nvPr>
            <p:ph idx="1"/>
          </p:nvPr>
        </p:nvSpPr>
        <p:spPr>
          <a:xfrm>
            <a:off x="580644" y="1690688"/>
            <a:ext cx="11030712" cy="4351338"/>
          </a:xfrm>
        </p:spPr>
        <p:txBody>
          <a:bodyPr>
            <a:normAutofit/>
          </a:bodyPr>
          <a:lstStyle/>
          <a:p>
            <a:r>
              <a:rPr lang="ru-RU" dirty="0"/>
              <a:t>На параллели 11-х классов </a:t>
            </a:r>
            <a:r>
              <a:rPr lang="ru-RU" dirty="0" smtClean="0"/>
              <a:t>обучается 130 человек;</a:t>
            </a:r>
            <a:endParaRPr lang="ru-RU" dirty="0"/>
          </a:p>
          <a:p>
            <a:r>
              <a:rPr lang="ru-RU" dirty="0"/>
              <a:t>27 октября 2018 г. репетиционное итоговое сочинение по литературе </a:t>
            </a:r>
            <a:r>
              <a:rPr lang="ru-RU" dirty="0" smtClean="0"/>
              <a:t>писали </a:t>
            </a:r>
            <a:r>
              <a:rPr lang="ru-RU" dirty="0"/>
              <a:t>125 </a:t>
            </a:r>
            <a:r>
              <a:rPr lang="ru-RU" dirty="0" smtClean="0"/>
              <a:t>человек;</a:t>
            </a:r>
            <a:endParaRPr lang="ru-RU" dirty="0"/>
          </a:p>
          <a:p>
            <a:r>
              <a:rPr lang="ru-RU" dirty="0" smtClean="0"/>
              <a:t>получили </a:t>
            </a:r>
            <a:r>
              <a:rPr lang="ru-RU" dirty="0"/>
              <a:t>зачет 109 человек (87 </a:t>
            </a:r>
            <a:r>
              <a:rPr lang="ru-RU" dirty="0" smtClean="0"/>
              <a:t>%), 16 человек получили незачет;</a:t>
            </a:r>
          </a:p>
          <a:p>
            <a:r>
              <a:rPr lang="ru-RU" dirty="0"/>
              <a:t>н</a:t>
            </a:r>
            <a:r>
              <a:rPr lang="ru-RU" dirty="0" smtClean="0"/>
              <a:t>е </a:t>
            </a:r>
            <a:r>
              <a:rPr lang="ru-RU" dirty="0"/>
              <a:t>пришедшие на репетиционное сочинение (5 человек) по состоянию здоровья и иным причинам написали сочинение в день </a:t>
            </a:r>
            <a:r>
              <a:rPr lang="ru-RU" dirty="0" smtClean="0"/>
              <a:t>пересдачи, все получили зачет; </a:t>
            </a:r>
          </a:p>
          <a:p>
            <a:r>
              <a:rPr lang="ru-RU" dirty="0" smtClean="0"/>
              <a:t>Паутов </a:t>
            </a:r>
            <a:r>
              <a:rPr lang="ru-RU" dirty="0"/>
              <a:t>Роман сочинение не </a:t>
            </a:r>
            <a:r>
              <a:rPr lang="ru-RU" dirty="0" smtClean="0"/>
              <a:t>переписал.</a:t>
            </a:r>
            <a:endParaRPr lang="ru-RU" dirty="0"/>
          </a:p>
          <a:p>
            <a:endParaRPr lang="ru-RU" dirty="0"/>
          </a:p>
        </p:txBody>
      </p:sp>
    </p:spTree>
    <p:extLst>
      <p:ext uri="{BB962C8B-B14F-4D97-AF65-F5344CB8AC3E}">
        <p14:creationId xmlns:p14="http://schemas.microsoft.com/office/powerpoint/2010/main" val="436371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Результаты репетиционного итогового сочинение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33772941"/>
              </p:ext>
            </p:extLst>
          </p:nvPr>
        </p:nvGraphicFramePr>
        <p:xfrm>
          <a:off x="457201" y="2570416"/>
          <a:ext cx="11338560" cy="3812096"/>
        </p:xfrm>
        <a:graphic>
          <a:graphicData uri="http://schemas.openxmlformats.org/drawingml/2006/table">
            <a:tbl>
              <a:tblPr firstRow="1" firstCol="1" bandRow="1">
                <a:tableStyleId>{5C22544A-7EE6-4342-B048-85BDC9FD1C3A}</a:tableStyleId>
              </a:tblPr>
              <a:tblGrid>
                <a:gridCol w="1684507">
                  <a:extLst>
                    <a:ext uri="{9D8B030D-6E8A-4147-A177-3AD203B41FA5}">
                      <a16:colId xmlns:a16="http://schemas.microsoft.com/office/drawing/2014/main" val="2519729404"/>
                    </a:ext>
                  </a:extLst>
                </a:gridCol>
                <a:gridCol w="2414851">
                  <a:extLst>
                    <a:ext uri="{9D8B030D-6E8A-4147-A177-3AD203B41FA5}">
                      <a16:colId xmlns:a16="http://schemas.microsoft.com/office/drawing/2014/main" val="3100232238"/>
                    </a:ext>
                  </a:extLst>
                </a:gridCol>
                <a:gridCol w="1815155">
                  <a:extLst>
                    <a:ext uri="{9D8B030D-6E8A-4147-A177-3AD203B41FA5}">
                      <a16:colId xmlns:a16="http://schemas.microsoft.com/office/drawing/2014/main" val="197461112"/>
                    </a:ext>
                  </a:extLst>
                </a:gridCol>
                <a:gridCol w="2425561">
                  <a:extLst>
                    <a:ext uri="{9D8B030D-6E8A-4147-A177-3AD203B41FA5}">
                      <a16:colId xmlns:a16="http://schemas.microsoft.com/office/drawing/2014/main" val="293631344"/>
                    </a:ext>
                  </a:extLst>
                </a:gridCol>
                <a:gridCol w="2998486">
                  <a:extLst>
                    <a:ext uri="{9D8B030D-6E8A-4147-A177-3AD203B41FA5}">
                      <a16:colId xmlns:a16="http://schemas.microsoft.com/office/drawing/2014/main" val="4223550941"/>
                    </a:ext>
                  </a:extLst>
                </a:gridCol>
              </a:tblGrid>
              <a:tr h="1906048">
                <a:tc>
                  <a:txBody>
                    <a:bodyPr/>
                    <a:lstStyle/>
                    <a:p>
                      <a:pPr algn="ctr">
                        <a:lnSpc>
                          <a:spcPct val="150000"/>
                        </a:lnSpc>
                        <a:spcAft>
                          <a:spcPts val="0"/>
                        </a:spcAft>
                      </a:pPr>
                      <a:r>
                        <a:rPr lang="ru-RU" sz="2000" dirty="0">
                          <a:effectLst/>
                        </a:rPr>
                        <a:t>В классе обучается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Писали сочинение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Зачет за работу получили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Незачет по критерию К5 (грамотность)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Незачет по другому критерию</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0284933"/>
                  </a:ext>
                </a:extLst>
              </a:tr>
              <a:tr h="1906048">
                <a:tc>
                  <a:txBody>
                    <a:bodyPr/>
                    <a:lstStyle/>
                    <a:p>
                      <a:pPr algn="ctr">
                        <a:lnSpc>
                          <a:spcPct val="150000"/>
                        </a:lnSpc>
                        <a:spcAft>
                          <a:spcPts val="0"/>
                        </a:spcAft>
                      </a:pPr>
                      <a:r>
                        <a:rPr lang="ru-RU" sz="2000" dirty="0">
                          <a:effectLst/>
                        </a:rPr>
                        <a:t>28 человек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26 человек </a:t>
                      </a:r>
                    </a:p>
                    <a:p>
                      <a:pPr algn="ctr">
                        <a:lnSpc>
                          <a:spcPct val="150000"/>
                        </a:lnSpc>
                        <a:spcAft>
                          <a:spcPts val="0"/>
                        </a:spcAft>
                      </a:pPr>
                      <a:r>
                        <a:rPr lang="ru-RU" sz="2000" dirty="0">
                          <a:effectLst/>
                        </a:rPr>
                        <a:t>(93 % </a:t>
                      </a:r>
                      <a:r>
                        <a:rPr lang="ru-RU" sz="2000" dirty="0" smtClean="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20 чел. </a:t>
                      </a:r>
                    </a:p>
                    <a:p>
                      <a:pPr algn="ctr">
                        <a:lnSpc>
                          <a:spcPct val="150000"/>
                        </a:lnSpc>
                        <a:spcAft>
                          <a:spcPts val="0"/>
                        </a:spcAft>
                      </a:pPr>
                      <a:r>
                        <a:rPr lang="ru-RU" sz="2000">
                          <a:effectLst/>
                        </a:rPr>
                        <a:t>(77 %)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6 чел. </a:t>
                      </a:r>
                    </a:p>
                    <a:p>
                      <a:pPr algn="ctr">
                        <a:lnSpc>
                          <a:spcPct val="150000"/>
                        </a:lnSpc>
                        <a:spcAft>
                          <a:spcPts val="0"/>
                        </a:spcAft>
                      </a:pPr>
                      <a:r>
                        <a:rPr lang="ru-RU" sz="2000">
                          <a:effectLst/>
                        </a:rPr>
                        <a:t>(25 %)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2 чел. (8%)</a:t>
                      </a:r>
                    </a:p>
                    <a:p>
                      <a:pPr algn="ctr">
                        <a:lnSpc>
                          <a:spcPct val="150000"/>
                        </a:lnSpc>
                        <a:spcAft>
                          <a:spcPts val="0"/>
                        </a:spcAft>
                      </a:pPr>
                      <a:r>
                        <a:rPr lang="ru-RU" sz="2000" dirty="0" smtClean="0">
                          <a:effectLst/>
                        </a:rPr>
                        <a:t>(К4 - качество </a:t>
                      </a:r>
                      <a:r>
                        <a:rPr lang="ru-RU" sz="2000" dirty="0">
                          <a:effectLst/>
                        </a:rPr>
                        <a:t>речи)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5211152"/>
                  </a:ext>
                </a:extLst>
              </a:tr>
            </a:tbl>
          </a:graphicData>
        </a:graphic>
      </p:graphicFrame>
      <p:sp>
        <p:nvSpPr>
          <p:cNvPr id="5" name="Rectangle 1"/>
          <p:cNvSpPr>
            <a:spLocks noChangeArrowheads="1"/>
          </p:cNvSpPr>
          <p:nvPr/>
        </p:nvSpPr>
        <p:spPr bwMode="auto">
          <a:xfrm>
            <a:off x="0" y="19019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 а класс</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8881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Результаты репетиционного итогового сочинение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2990592"/>
              </p:ext>
            </p:extLst>
          </p:nvPr>
        </p:nvGraphicFramePr>
        <p:xfrm>
          <a:off x="566928" y="2696528"/>
          <a:ext cx="11045952" cy="3358970"/>
        </p:xfrm>
        <a:graphic>
          <a:graphicData uri="http://schemas.openxmlformats.org/drawingml/2006/table">
            <a:tbl>
              <a:tblPr firstRow="1" firstCol="1" bandRow="1">
                <a:tableStyleId>{5C22544A-7EE6-4342-B048-85BDC9FD1C3A}</a:tableStyleId>
              </a:tblPr>
              <a:tblGrid>
                <a:gridCol w="2070467">
                  <a:extLst>
                    <a:ext uri="{9D8B030D-6E8A-4147-A177-3AD203B41FA5}">
                      <a16:colId xmlns:a16="http://schemas.microsoft.com/office/drawing/2014/main" val="2394576967"/>
                    </a:ext>
                  </a:extLst>
                </a:gridCol>
                <a:gridCol w="2611744">
                  <a:extLst>
                    <a:ext uri="{9D8B030D-6E8A-4147-A177-3AD203B41FA5}">
                      <a16:colId xmlns:a16="http://schemas.microsoft.com/office/drawing/2014/main" val="1496884361"/>
                    </a:ext>
                  </a:extLst>
                </a:gridCol>
                <a:gridCol w="2034689">
                  <a:extLst>
                    <a:ext uri="{9D8B030D-6E8A-4147-A177-3AD203B41FA5}">
                      <a16:colId xmlns:a16="http://schemas.microsoft.com/office/drawing/2014/main" val="1009438765"/>
                    </a:ext>
                  </a:extLst>
                </a:gridCol>
                <a:gridCol w="2534417">
                  <a:extLst>
                    <a:ext uri="{9D8B030D-6E8A-4147-A177-3AD203B41FA5}">
                      <a16:colId xmlns:a16="http://schemas.microsoft.com/office/drawing/2014/main" val="1341458964"/>
                    </a:ext>
                  </a:extLst>
                </a:gridCol>
                <a:gridCol w="1794635">
                  <a:extLst>
                    <a:ext uri="{9D8B030D-6E8A-4147-A177-3AD203B41FA5}">
                      <a16:colId xmlns:a16="http://schemas.microsoft.com/office/drawing/2014/main" val="2398884726"/>
                    </a:ext>
                  </a:extLst>
                </a:gridCol>
              </a:tblGrid>
              <a:tr h="1582864">
                <a:tc>
                  <a:txBody>
                    <a:bodyPr/>
                    <a:lstStyle/>
                    <a:p>
                      <a:pPr algn="ctr">
                        <a:lnSpc>
                          <a:spcPct val="150000"/>
                        </a:lnSpc>
                        <a:spcAft>
                          <a:spcPts val="0"/>
                        </a:spcAft>
                      </a:pPr>
                      <a:r>
                        <a:rPr lang="ru-RU" sz="2000">
                          <a:effectLst/>
                        </a:rPr>
                        <a:t>В классе обучается</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Писали сочинение</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Зачет за работу получили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Незачет по критерию К5 (грамотность)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Незачет по другому критерию</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4217051"/>
                  </a:ext>
                </a:extLst>
              </a:tr>
              <a:tr h="1776106">
                <a:tc>
                  <a:txBody>
                    <a:bodyPr/>
                    <a:lstStyle/>
                    <a:p>
                      <a:pPr algn="ctr">
                        <a:lnSpc>
                          <a:spcPct val="150000"/>
                        </a:lnSpc>
                        <a:spcAft>
                          <a:spcPts val="0"/>
                        </a:spcAft>
                      </a:pPr>
                      <a:r>
                        <a:rPr lang="ru-RU" sz="2000">
                          <a:effectLst/>
                        </a:rPr>
                        <a:t>27 человек</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27 </a:t>
                      </a:r>
                      <a:r>
                        <a:rPr lang="ru-RU" sz="2000" dirty="0" smtClean="0">
                          <a:effectLst/>
                        </a:rPr>
                        <a:t>человека</a:t>
                      </a:r>
                    </a:p>
                    <a:p>
                      <a:pPr algn="ctr">
                        <a:lnSpc>
                          <a:spcPct val="150000"/>
                        </a:lnSpc>
                        <a:spcAft>
                          <a:spcPts val="0"/>
                        </a:spcAft>
                      </a:pPr>
                      <a:r>
                        <a:rPr lang="ru-RU" sz="2000" dirty="0" smtClean="0">
                          <a:effectLst/>
                        </a:rPr>
                        <a:t> </a:t>
                      </a:r>
                      <a:r>
                        <a:rPr lang="ru-RU" sz="2000" dirty="0">
                          <a:effectLst/>
                        </a:rPr>
                        <a:t>(100 % </a:t>
                      </a:r>
                      <a:r>
                        <a:rPr lang="ru-RU" sz="2000" dirty="0" smtClean="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26 чел. </a:t>
                      </a:r>
                    </a:p>
                    <a:p>
                      <a:pPr algn="ctr">
                        <a:lnSpc>
                          <a:spcPct val="150000"/>
                        </a:lnSpc>
                        <a:spcAft>
                          <a:spcPts val="0"/>
                        </a:spcAft>
                      </a:pPr>
                      <a:r>
                        <a:rPr lang="ru-RU" sz="2000">
                          <a:effectLst/>
                        </a:rPr>
                        <a:t>(96 %)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3 чел. </a:t>
                      </a:r>
                    </a:p>
                    <a:p>
                      <a:pPr algn="ctr">
                        <a:lnSpc>
                          <a:spcPct val="150000"/>
                        </a:lnSpc>
                        <a:spcAft>
                          <a:spcPts val="0"/>
                        </a:spcAft>
                      </a:pPr>
                      <a:r>
                        <a:rPr lang="ru-RU" sz="2000">
                          <a:effectLst/>
                        </a:rPr>
                        <a:t>(11 %)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27127"/>
                  </a:ext>
                </a:extLst>
              </a:tr>
            </a:tbl>
          </a:graphicData>
        </a:graphic>
      </p:graphicFrame>
      <p:sp>
        <p:nvSpPr>
          <p:cNvPr id="5" name="Rectangle 1"/>
          <p:cNvSpPr>
            <a:spLocks noChangeArrowheads="1"/>
          </p:cNvSpPr>
          <p:nvPr/>
        </p:nvSpPr>
        <p:spPr bwMode="auto">
          <a:xfrm>
            <a:off x="-182880" y="19650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 б класс</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5778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Результаты репетиционного итогового сочинение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7995185"/>
              </p:ext>
            </p:extLst>
          </p:nvPr>
        </p:nvGraphicFramePr>
        <p:xfrm>
          <a:off x="838200" y="2445120"/>
          <a:ext cx="10866120" cy="3882528"/>
        </p:xfrm>
        <a:graphic>
          <a:graphicData uri="http://schemas.openxmlformats.org/drawingml/2006/table">
            <a:tbl>
              <a:tblPr firstRow="1" firstCol="1" bandRow="1">
                <a:tableStyleId>{5C22544A-7EE6-4342-B048-85BDC9FD1C3A}</a:tableStyleId>
              </a:tblPr>
              <a:tblGrid>
                <a:gridCol w="1859649">
                  <a:extLst>
                    <a:ext uri="{9D8B030D-6E8A-4147-A177-3AD203B41FA5}">
                      <a16:colId xmlns:a16="http://schemas.microsoft.com/office/drawing/2014/main" val="3362283479"/>
                    </a:ext>
                  </a:extLst>
                </a:gridCol>
                <a:gridCol w="2530622">
                  <a:extLst>
                    <a:ext uri="{9D8B030D-6E8A-4147-A177-3AD203B41FA5}">
                      <a16:colId xmlns:a16="http://schemas.microsoft.com/office/drawing/2014/main" val="3266207870"/>
                    </a:ext>
                  </a:extLst>
                </a:gridCol>
                <a:gridCol w="1815373">
                  <a:extLst>
                    <a:ext uri="{9D8B030D-6E8A-4147-A177-3AD203B41FA5}">
                      <a16:colId xmlns:a16="http://schemas.microsoft.com/office/drawing/2014/main" val="1972598228"/>
                    </a:ext>
                  </a:extLst>
                </a:gridCol>
                <a:gridCol w="2435255">
                  <a:extLst>
                    <a:ext uri="{9D8B030D-6E8A-4147-A177-3AD203B41FA5}">
                      <a16:colId xmlns:a16="http://schemas.microsoft.com/office/drawing/2014/main" val="1525796502"/>
                    </a:ext>
                  </a:extLst>
                </a:gridCol>
                <a:gridCol w="2225221">
                  <a:extLst>
                    <a:ext uri="{9D8B030D-6E8A-4147-A177-3AD203B41FA5}">
                      <a16:colId xmlns:a16="http://schemas.microsoft.com/office/drawing/2014/main" val="1762791774"/>
                    </a:ext>
                  </a:extLst>
                </a:gridCol>
              </a:tblGrid>
              <a:tr h="1941264">
                <a:tc>
                  <a:txBody>
                    <a:bodyPr/>
                    <a:lstStyle/>
                    <a:p>
                      <a:pPr algn="ctr">
                        <a:lnSpc>
                          <a:spcPct val="150000"/>
                        </a:lnSpc>
                        <a:spcAft>
                          <a:spcPts val="0"/>
                        </a:spcAft>
                      </a:pPr>
                      <a:r>
                        <a:rPr lang="ru-RU" sz="2000">
                          <a:effectLst/>
                        </a:rPr>
                        <a:t>В классе обучается</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Писали сочинение</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Зачет за работу получили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Незачет по критерию К5 (грамотность)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Незачет по другому критерию</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046212"/>
                  </a:ext>
                </a:extLst>
              </a:tr>
              <a:tr h="1941264">
                <a:tc>
                  <a:txBody>
                    <a:bodyPr/>
                    <a:lstStyle/>
                    <a:p>
                      <a:pPr algn="ctr">
                        <a:lnSpc>
                          <a:spcPct val="150000"/>
                        </a:lnSpc>
                        <a:spcAft>
                          <a:spcPts val="0"/>
                        </a:spcAft>
                      </a:pPr>
                      <a:r>
                        <a:rPr lang="ru-RU" sz="2000">
                          <a:effectLst/>
                        </a:rPr>
                        <a:t>23 человека</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22 </a:t>
                      </a:r>
                      <a:r>
                        <a:rPr lang="ru-RU" sz="2000" dirty="0" smtClean="0">
                          <a:effectLst/>
                        </a:rPr>
                        <a:t>человека</a:t>
                      </a:r>
                    </a:p>
                    <a:p>
                      <a:pPr algn="ctr">
                        <a:lnSpc>
                          <a:spcPct val="150000"/>
                        </a:lnSpc>
                        <a:spcAft>
                          <a:spcPts val="0"/>
                        </a:spcAft>
                      </a:pPr>
                      <a:r>
                        <a:rPr lang="ru-RU" sz="2000" dirty="0" smtClean="0">
                          <a:effectLst/>
                        </a:rPr>
                        <a:t> </a:t>
                      </a:r>
                      <a:r>
                        <a:rPr lang="ru-RU" sz="2000" dirty="0">
                          <a:effectLst/>
                        </a:rPr>
                        <a:t>(96 % </a:t>
                      </a:r>
                      <a:r>
                        <a:rPr lang="ru-RU" sz="2000" dirty="0" smtClean="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20 чел. </a:t>
                      </a:r>
                    </a:p>
                    <a:p>
                      <a:pPr algn="ctr">
                        <a:lnSpc>
                          <a:spcPct val="150000"/>
                        </a:lnSpc>
                        <a:spcAft>
                          <a:spcPts val="0"/>
                        </a:spcAft>
                      </a:pPr>
                      <a:r>
                        <a:rPr lang="ru-RU" sz="2000">
                          <a:effectLst/>
                        </a:rPr>
                        <a:t>(91 %)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5 чел.</a:t>
                      </a:r>
                    </a:p>
                    <a:p>
                      <a:pPr algn="ctr">
                        <a:lnSpc>
                          <a:spcPct val="150000"/>
                        </a:lnSpc>
                        <a:spcAft>
                          <a:spcPts val="0"/>
                        </a:spcAft>
                      </a:pPr>
                      <a:r>
                        <a:rPr lang="ru-RU" sz="2000">
                          <a:effectLst/>
                        </a:rPr>
                        <a:t>(23%)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1 чел. </a:t>
                      </a:r>
                      <a:endParaRPr lang="ru-RU" sz="2000" dirty="0" smtClean="0">
                        <a:effectLst/>
                      </a:endParaRPr>
                    </a:p>
                    <a:p>
                      <a:pPr algn="ctr">
                        <a:lnSpc>
                          <a:spcPct val="150000"/>
                        </a:lnSpc>
                        <a:spcAft>
                          <a:spcPts val="0"/>
                        </a:spcAft>
                      </a:pPr>
                      <a:r>
                        <a:rPr lang="ru-RU" sz="2000" dirty="0" smtClean="0">
                          <a:effectLst/>
                        </a:rPr>
                        <a:t>(</a:t>
                      </a:r>
                      <a:r>
                        <a:rPr lang="ru-RU" sz="2000" dirty="0">
                          <a:effectLst/>
                        </a:rPr>
                        <a:t>5%)</a:t>
                      </a:r>
                    </a:p>
                    <a:p>
                      <a:pPr algn="ctr">
                        <a:lnSpc>
                          <a:spcPct val="150000"/>
                        </a:lnSpc>
                        <a:spcAft>
                          <a:spcPts val="0"/>
                        </a:spcAft>
                      </a:pPr>
                      <a:r>
                        <a:rPr lang="ru-RU" sz="2000" dirty="0">
                          <a:effectLst/>
                        </a:rPr>
                        <a:t>(К3 – композиция)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0980947"/>
                  </a:ext>
                </a:extLst>
              </a:tr>
            </a:tbl>
          </a:graphicData>
        </a:graphic>
      </p:graphicFrame>
      <p:sp>
        <p:nvSpPr>
          <p:cNvPr id="5" name="Rectangle 1"/>
          <p:cNvSpPr>
            <a:spLocks noChangeArrowheads="1"/>
          </p:cNvSpPr>
          <p:nvPr/>
        </p:nvSpPr>
        <p:spPr bwMode="auto">
          <a:xfrm>
            <a:off x="-417169" y="1690688"/>
            <a:ext cx="12846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 в класс</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596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71475" y="1825625"/>
            <a:ext cx="11215687" cy="4351338"/>
          </a:xfrm>
        </p:spPr>
        <p:txBody>
          <a:bodyPr>
            <a:normAutofit fontScale="92500" lnSpcReduction="10000"/>
          </a:bodyPr>
          <a:lstStyle/>
          <a:p>
            <a:pPr algn="just"/>
            <a:r>
              <a:rPr lang="ru-RU" dirty="0"/>
              <a:t>ГИА, завершающая освоение имеющих государственную аккредитацию основных образовательных программ среднего общего образования, является обязательной</a:t>
            </a:r>
            <a:r>
              <a:rPr lang="ru-RU" dirty="0" smtClean="0"/>
              <a:t>.</a:t>
            </a:r>
          </a:p>
          <a:p>
            <a:pPr algn="just"/>
            <a:r>
              <a:rPr lang="ru-RU" dirty="0"/>
              <a:t>Обучающиеся, являющиеся в текущем учебном году победителями или призерами заключительного этапа </a:t>
            </a:r>
            <a:r>
              <a:rPr lang="ru-RU" dirty="0">
                <a:hlinkClick r:id="rId2"/>
              </a:rPr>
              <a:t>всероссийской олимпиады школьников</a:t>
            </a:r>
            <a:r>
              <a:rPr lang="ru-RU" dirty="0"/>
              <a:t>, членами сборных команд Российской Федерации, участвовавших в международных олимпиадах и сформированных в </a:t>
            </a:r>
            <a:r>
              <a:rPr lang="ru-RU" dirty="0">
                <a:hlinkClick r:id="rId3"/>
              </a:rPr>
              <a:t>порядке</a:t>
            </a:r>
            <a:r>
              <a:rPr lang="ru-RU" dirty="0"/>
              <a:t>, устанавливаемом Министерством образования и науки Российской Федерации </a:t>
            </a:r>
            <a:r>
              <a:rPr lang="ru-RU" dirty="0" smtClean="0"/>
              <a:t> </a:t>
            </a:r>
            <a:r>
              <a:rPr lang="ru-RU" dirty="0"/>
              <a:t>(далее - </a:t>
            </a:r>
            <a:r>
              <a:rPr lang="ru-RU" dirty="0" err="1"/>
              <a:t>Минобрнауки</a:t>
            </a:r>
            <a:r>
              <a:rPr lang="ru-RU" dirty="0"/>
              <a:t> России), освобождаются от прохождения государственной итоговой аттестации по учебному предмету, соответствующему профилю всероссийской олимпиады школьников, международной олимпиады.</a:t>
            </a:r>
          </a:p>
          <a:p>
            <a:pPr algn="just"/>
            <a:endParaRPr lang="ru-RU" dirty="0"/>
          </a:p>
        </p:txBody>
      </p:sp>
      <p:sp>
        <p:nvSpPr>
          <p:cNvPr id="4" name="Заголовок 1"/>
          <p:cNvSpPr>
            <a:spLocks noGrp="1"/>
          </p:cNvSpPr>
          <p:nvPr>
            <p:ph type="title"/>
          </p:nvPr>
        </p:nvSpPr>
        <p:spPr/>
        <p:txBody>
          <a:bodyPr>
            <a:noAutofit/>
          </a:bodyPr>
          <a:lstStyle/>
          <a:p>
            <a:pPr algn="ctr"/>
            <a:r>
              <a:rPr lang="ru-RU" sz="2800" dirty="0" smtClean="0"/>
              <a:t>Порядок </a:t>
            </a:r>
            <a:r>
              <a:rPr lang="ru-RU" sz="2800" dirty="0"/>
              <a:t>проведения государственной итоговой аттестации по образовательным программам среднего общего </a:t>
            </a:r>
            <a:r>
              <a:rPr lang="ru-RU" sz="2800" dirty="0" smtClean="0"/>
              <a:t>образования, </a:t>
            </a:r>
            <a:br>
              <a:rPr lang="ru-RU" sz="2800" dirty="0" smtClean="0"/>
            </a:br>
            <a:r>
              <a:rPr lang="ru-RU" sz="2800" dirty="0" smtClean="0"/>
              <a:t>утвержден  приказом </a:t>
            </a:r>
            <a:r>
              <a:rPr lang="ru-RU" sz="2800" dirty="0" err="1"/>
              <a:t>Минобрнауки</a:t>
            </a:r>
            <a:r>
              <a:rPr lang="ru-RU" sz="2800" dirty="0"/>
              <a:t> России №1400 от </a:t>
            </a:r>
            <a:r>
              <a:rPr lang="ru-RU" sz="2800" dirty="0" smtClean="0"/>
              <a:t>26.12.2013</a:t>
            </a:r>
            <a:endParaRPr lang="ru-RU" sz="2800" dirty="0"/>
          </a:p>
        </p:txBody>
      </p:sp>
    </p:spTree>
    <p:extLst>
      <p:ext uri="{BB962C8B-B14F-4D97-AF65-F5344CB8AC3E}">
        <p14:creationId xmlns:p14="http://schemas.microsoft.com/office/powerpoint/2010/main" val="615842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Результаты репетиционного итогового сочинение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87132029"/>
              </p:ext>
            </p:extLst>
          </p:nvPr>
        </p:nvGraphicFramePr>
        <p:xfrm>
          <a:off x="310896" y="2172494"/>
          <a:ext cx="11576305" cy="4264882"/>
        </p:xfrm>
        <a:graphic>
          <a:graphicData uri="http://schemas.openxmlformats.org/drawingml/2006/table">
            <a:tbl>
              <a:tblPr firstRow="1" firstCol="1" bandRow="1">
                <a:tableStyleId>{5C22544A-7EE6-4342-B048-85BDC9FD1C3A}</a:tableStyleId>
              </a:tblPr>
              <a:tblGrid>
                <a:gridCol w="2169876">
                  <a:extLst>
                    <a:ext uri="{9D8B030D-6E8A-4147-A177-3AD203B41FA5}">
                      <a16:colId xmlns:a16="http://schemas.microsoft.com/office/drawing/2014/main" val="3636983475"/>
                    </a:ext>
                  </a:extLst>
                </a:gridCol>
                <a:gridCol w="2737142">
                  <a:extLst>
                    <a:ext uri="{9D8B030D-6E8A-4147-A177-3AD203B41FA5}">
                      <a16:colId xmlns:a16="http://schemas.microsoft.com/office/drawing/2014/main" val="1812639939"/>
                    </a:ext>
                  </a:extLst>
                </a:gridCol>
                <a:gridCol w="2132382">
                  <a:extLst>
                    <a:ext uri="{9D8B030D-6E8A-4147-A177-3AD203B41FA5}">
                      <a16:colId xmlns:a16="http://schemas.microsoft.com/office/drawing/2014/main" val="243432933"/>
                    </a:ext>
                  </a:extLst>
                </a:gridCol>
                <a:gridCol w="2656103">
                  <a:extLst>
                    <a:ext uri="{9D8B030D-6E8A-4147-A177-3AD203B41FA5}">
                      <a16:colId xmlns:a16="http://schemas.microsoft.com/office/drawing/2014/main" val="2219597888"/>
                    </a:ext>
                  </a:extLst>
                </a:gridCol>
                <a:gridCol w="1880802">
                  <a:extLst>
                    <a:ext uri="{9D8B030D-6E8A-4147-A177-3AD203B41FA5}">
                      <a16:colId xmlns:a16="http://schemas.microsoft.com/office/drawing/2014/main" val="875355950"/>
                    </a:ext>
                  </a:extLst>
                </a:gridCol>
              </a:tblGrid>
              <a:tr h="2132441">
                <a:tc>
                  <a:txBody>
                    <a:bodyPr/>
                    <a:lstStyle/>
                    <a:p>
                      <a:pPr algn="ctr">
                        <a:lnSpc>
                          <a:spcPct val="150000"/>
                        </a:lnSpc>
                        <a:spcAft>
                          <a:spcPts val="0"/>
                        </a:spcAft>
                      </a:pPr>
                      <a:r>
                        <a:rPr lang="ru-RU" sz="2000">
                          <a:effectLst/>
                        </a:rPr>
                        <a:t>В классе обучается</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Писали сочинение</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Зачет за работу получили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Незачет по критерию К5 (грамотность)</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Незачет по другому критерию</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049367"/>
                  </a:ext>
                </a:extLst>
              </a:tr>
              <a:tr h="2132441">
                <a:tc>
                  <a:txBody>
                    <a:bodyPr/>
                    <a:lstStyle/>
                    <a:p>
                      <a:pPr algn="ctr">
                        <a:lnSpc>
                          <a:spcPct val="150000"/>
                        </a:lnSpc>
                        <a:spcAft>
                          <a:spcPts val="0"/>
                        </a:spcAft>
                      </a:pPr>
                      <a:r>
                        <a:rPr lang="ru-RU" sz="2000">
                          <a:effectLst/>
                        </a:rPr>
                        <a:t>30 человек</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30 человек </a:t>
                      </a:r>
                    </a:p>
                    <a:p>
                      <a:pPr algn="ctr">
                        <a:lnSpc>
                          <a:spcPct val="150000"/>
                        </a:lnSpc>
                        <a:spcAft>
                          <a:spcPts val="0"/>
                        </a:spcAft>
                      </a:pPr>
                      <a:r>
                        <a:rPr lang="ru-RU" sz="2000" dirty="0">
                          <a:effectLst/>
                        </a:rPr>
                        <a:t>(100 % </a:t>
                      </a:r>
                      <a:r>
                        <a:rPr lang="ru-RU" sz="2000" dirty="0" smtClean="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26 чел.</a:t>
                      </a:r>
                    </a:p>
                    <a:p>
                      <a:pPr algn="ctr">
                        <a:lnSpc>
                          <a:spcPct val="150000"/>
                        </a:lnSpc>
                        <a:spcAft>
                          <a:spcPts val="0"/>
                        </a:spcAft>
                      </a:pPr>
                      <a:r>
                        <a:rPr lang="ru-RU" sz="2000">
                          <a:effectLst/>
                        </a:rPr>
                        <a:t>(87 %)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6 чел.</a:t>
                      </a:r>
                    </a:p>
                    <a:p>
                      <a:pPr algn="ctr">
                        <a:lnSpc>
                          <a:spcPct val="150000"/>
                        </a:lnSpc>
                        <a:spcAft>
                          <a:spcPts val="0"/>
                        </a:spcAft>
                      </a:pPr>
                      <a:r>
                        <a:rPr lang="ru-RU" sz="2000" dirty="0">
                          <a:effectLst/>
                        </a:rPr>
                        <a:t> (20%)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1 чел</a:t>
                      </a:r>
                      <a:r>
                        <a:rPr lang="ru-RU" sz="2000" dirty="0" smtClean="0">
                          <a:effectLst/>
                        </a:rPr>
                        <a:t>.</a:t>
                      </a:r>
                    </a:p>
                    <a:p>
                      <a:pPr algn="ctr">
                        <a:lnSpc>
                          <a:spcPct val="150000"/>
                        </a:lnSpc>
                        <a:spcAft>
                          <a:spcPts val="0"/>
                        </a:spcAft>
                      </a:pPr>
                      <a:r>
                        <a:rPr lang="ru-RU" sz="2000" dirty="0" smtClean="0">
                          <a:effectLst/>
                        </a:rPr>
                        <a:t> </a:t>
                      </a:r>
                      <a:r>
                        <a:rPr lang="ru-RU" sz="2000" dirty="0">
                          <a:effectLst/>
                        </a:rPr>
                        <a:t>(3%)</a:t>
                      </a:r>
                    </a:p>
                    <a:p>
                      <a:pPr algn="ctr">
                        <a:lnSpc>
                          <a:spcPct val="150000"/>
                        </a:lnSpc>
                        <a:spcAft>
                          <a:spcPts val="0"/>
                        </a:spcAft>
                      </a:pPr>
                      <a:r>
                        <a:rPr lang="ru-RU" sz="2000" dirty="0">
                          <a:effectLst/>
                        </a:rPr>
                        <a:t>(К4 – качество речи)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9304321"/>
                  </a:ext>
                </a:extLst>
              </a:tr>
            </a:tbl>
          </a:graphicData>
        </a:graphic>
      </p:graphicFrame>
      <p:sp>
        <p:nvSpPr>
          <p:cNvPr id="5" name="Rectangle 1"/>
          <p:cNvSpPr>
            <a:spLocks noChangeArrowheads="1"/>
          </p:cNvSpPr>
          <p:nvPr/>
        </p:nvSpPr>
        <p:spPr bwMode="auto">
          <a:xfrm>
            <a:off x="0"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 г класс</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9869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Результаты репетиционного итогового сочинение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45648787"/>
              </p:ext>
            </p:extLst>
          </p:nvPr>
        </p:nvGraphicFramePr>
        <p:xfrm>
          <a:off x="419100" y="2147888"/>
          <a:ext cx="11522965" cy="4035330"/>
        </p:xfrm>
        <a:graphic>
          <a:graphicData uri="http://schemas.openxmlformats.org/drawingml/2006/table">
            <a:tbl>
              <a:tblPr firstRow="1" firstCol="1" bandRow="1">
                <a:tableStyleId>{5C22544A-7EE6-4342-B048-85BDC9FD1C3A}</a:tableStyleId>
              </a:tblPr>
              <a:tblGrid>
                <a:gridCol w="2090424">
                  <a:extLst>
                    <a:ext uri="{9D8B030D-6E8A-4147-A177-3AD203B41FA5}">
                      <a16:colId xmlns:a16="http://schemas.microsoft.com/office/drawing/2014/main" val="3660211040"/>
                    </a:ext>
                  </a:extLst>
                </a:gridCol>
                <a:gridCol w="2254275">
                  <a:extLst>
                    <a:ext uri="{9D8B030D-6E8A-4147-A177-3AD203B41FA5}">
                      <a16:colId xmlns:a16="http://schemas.microsoft.com/office/drawing/2014/main" val="1490196889"/>
                    </a:ext>
                  </a:extLst>
                </a:gridCol>
                <a:gridCol w="2171576">
                  <a:extLst>
                    <a:ext uri="{9D8B030D-6E8A-4147-A177-3AD203B41FA5}">
                      <a16:colId xmlns:a16="http://schemas.microsoft.com/office/drawing/2014/main" val="3214371981"/>
                    </a:ext>
                  </a:extLst>
                </a:gridCol>
                <a:gridCol w="2617028">
                  <a:extLst>
                    <a:ext uri="{9D8B030D-6E8A-4147-A177-3AD203B41FA5}">
                      <a16:colId xmlns:a16="http://schemas.microsoft.com/office/drawing/2014/main" val="1185757208"/>
                    </a:ext>
                  </a:extLst>
                </a:gridCol>
                <a:gridCol w="2389662">
                  <a:extLst>
                    <a:ext uri="{9D8B030D-6E8A-4147-A177-3AD203B41FA5}">
                      <a16:colId xmlns:a16="http://schemas.microsoft.com/office/drawing/2014/main" val="1161036159"/>
                    </a:ext>
                  </a:extLst>
                </a:gridCol>
              </a:tblGrid>
              <a:tr h="1082960">
                <a:tc>
                  <a:txBody>
                    <a:bodyPr/>
                    <a:lstStyle/>
                    <a:p>
                      <a:pPr algn="ctr">
                        <a:lnSpc>
                          <a:spcPct val="150000"/>
                        </a:lnSpc>
                        <a:spcAft>
                          <a:spcPts val="0"/>
                        </a:spcAft>
                      </a:pPr>
                      <a:r>
                        <a:rPr lang="ru-RU" sz="2000">
                          <a:effectLst/>
                        </a:rPr>
                        <a:t>В классе обучается</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Писали сочинение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Зачет за работу получили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Незачет по критерию К5 (грамотность)</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a:effectLst/>
                        </a:rPr>
                        <a:t>Незачет по другому критерию</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8536572"/>
                  </a:ext>
                </a:extLst>
              </a:tr>
              <a:tr h="2952370">
                <a:tc>
                  <a:txBody>
                    <a:bodyPr/>
                    <a:lstStyle/>
                    <a:p>
                      <a:pPr algn="ctr">
                        <a:lnSpc>
                          <a:spcPct val="150000"/>
                        </a:lnSpc>
                        <a:spcAft>
                          <a:spcPts val="0"/>
                        </a:spcAft>
                      </a:pPr>
                      <a:r>
                        <a:rPr lang="ru-RU" sz="2000">
                          <a:effectLst/>
                        </a:rPr>
                        <a:t>22 человека</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20 человек</a:t>
                      </a:r>
                    </a:p>
                    <a:p>
                      <a:pPr algn="ctr">
                        <a:lnSpc>
                          <a:spcPct val="150000"/>
                        </a:lnSpc>
                        <a:spcAft>
                          <a:spcPts val="0"/>
                        </a:spcAft>
                      </a:pPr>
                      <a:r>
                        <a:rPr lang="ru-RU" sz="2000" dirty="0">
                          <a:effectLst/>
                        </a:rPr>
                        <a:t> (91 % </a:t>
                      </a:r>
                      <a:r>
                        <a:rPr lang="ru-RU" sz="2000" dirty="0" smtClean="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17 чел. </a:t>
                      </a:r>
                    </a:p>
                    <a:p>
                      <a:pPr algn="ctr">
                        <a:lnSpc>
                          <a:spcPct val="150000"/>
                        </a:lnSpc>
                        <a:spcAft>
                          <a:spcPts val="0"/>
                        </a:spcAft>
                      </a:pPr>
                      <a:r>
                        <a:rPr lang="ru-RU" sz="2000" dirty="0">
                          <a:effectLst/>
                        </a:rPr>
                        <a:t>(81 %)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9 чел.</a:t>
                      </a:r>
                    </a:p>
                    <a:p>
                      <a:pPr algn="ctr">
                        <a:lnSpc>
                          <a:spcPct val="150000"/>
                        </a:lnSpc>
                        <a:spcAft>
                          <a:spcPts val="0"/>
                        </a:spcAft>
                      </a:pPr>
                      <a:r>
                        <a:rPr lang="ru-RU" sz="2000" dirty="0">
                          <a:effectLst/>
                        </a:rPr>
                        <a:t>(43%)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2000" dirty="0">
                          <a:effectLst/>
                        </a:rPr>
                        <a:t>2 чел</a:t>
                      </a:r>
                      <a:r>
                        <a:rPr lang="ru-RU" sz="2000" dirty="0" smtClean="0">
                          <a:effectLst/>
                        </a:rPr>
                        <a:t>.</a:t>
                      </a:r>
                    </a:p>
                    <a:p>
                      <a:pPr algn="ctr">
                        <a:lnSpc>
                          <a:spcPct val="150000"/>
                        </a:lnSpc>
                        <a:spcAft>
                          <a:spcPts val="0"/>
                        </a:spcAft>
                      </a:pPr>
                      <a:r>
                        <a:rPr lang="ru-RU" sz="2000" dirty="0" smtClean="0">
                          <a:effectLst/>
                        </a:rPr>
                        <a:t>(</a:t>
                      </a:r>
                      <a:r>
                        <a:rPr lang="ru-RU" sz="2000" dirty="0">
                          <a:effectLst/>
                        </a:rPr>
                        <a:t>9%) </a:t>
                      </a:r>
                      <a:endParaRPr lang="ru-RU" sz="2000" dirty="0" smtClean="0">
                        <a:effectLst/>
                      </a:endParaRPr>
                    </a:p>
                    <a:p>
                      <a:pPr algn="ctr">
                        <a:lnSpc>
                          <a:spcPct val="150000"/>
                        </a:lnSpc>
                        <a:spcAft>
                          <a:spcPts val="0"/>
                        </a:spcAft>
                      </a:pPr>
                      <a:r>
                        <a:rPr lang="ru-RU" sz="2000" dirty="0" smtClean="0">
                          <a:effectLst/>
                        </a:rPr>
                        <a:t>(К4 </a:t>
                      </a:r>
                      <a:r>
                        <a:rPr lang="ru-RU" sz="2000" dirty="0">
                          <a:effectLst/>
                        </a:rPr>
                        <a:t>– </a:t>
                      </a:r>
                      <a:r>
                        <a:rPr lang="ru-RU" sz="2000" dirty="0" smtClean="0">
                          <a:effectLst/>
                        </a:rPr>
                        <a:t>качество </a:t>
                      </a:r>
                      <a:r>
                        <a:rPr lang="ru-RU" sz="2000" dirty="0">
                          <a:effectLst/>
                        </a:rPr>
                        <a:t>речи</a:t>
                      </a:r>
                      <a:r>
                        <a:rPr lang="ru-RU" sz="2000" dirty="0" smtClean="0">
                          <a:effectLst/>
                        </a:rPr>
                        <a:t>);</a:t>
                      </a:r>
                    </a:p>
                    <a:p>
                      <a:pPr algn="ctr">
                        <a:lnSpc>
                          <a:spcPct val="150000"/>
                        </a:lnSpc>
                        <a:spcAft>
                          <a:spcPts val="0"/>
                        </a:spcAft>
                      </a:pPr>
                      <a:r>
                        <a:rPr lang="ru-RU" sz="2000" dirty="0" smtClean="0">
                          <a:effectLst/>
                        </a:rPr>
                        <a:t> </a:t>
                      </a:r>
                      <a:r>
                        <a:rPr lang="ru-RU" sz="2000" dirty="0">
                          <a:effectLst/>
                        </a:rPr>
                        <a:t>1 чел. (5%) </a:t>
                      </a:r>
                    </a:p>
                    <a:p>
                      <a:pPr algn="ctr">
                        <a:lnSpc>
                          <a:spcPct val="150000"/>
                        </a:lnSpc>
                        <a:spcAft>
                          <a:spcPts val="0"/>
                        </a:spcAft>
                      </a:pPr>
                      <a:r>
                        <a:rPr lang="ru-RU" sz="2000" dirty="0" smtClean="0">
                          <a:effectLst/>
                        </a:rPr>
                        <a:t>(К2 </a:t>
                      </a:r>
                      <a:r>
                        <a:rPr lang="ru-RU" sz="2000" baseline="0" dirty="0" smtClean="0">
                          <a:effectLst/>
                        </a:rPr>
                        <a:t> - </a:t>
                      </a:r>
                      <a:r>
                        <a:rPr lang="ru-RU" sz="2000" dirty="0" err="1" smtClean="0">
                          <a:effectLst/>
                        </a:rPr>
                        <a:t>литерат</a:t>
                      </a:r>
                      <a:r>
                        <a:rPr lang="ru-RU" sz="2000" dirty="0">
                          <a:effectLst/>
                        </a:rPr>
                        <a:t>. примеры)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221816"/>
                  </a:ext>
                </a:extLst>
              </a:tr>
            </a:tbl>
          </a:graphicData>
        </a:graphic>
      </p:graphicFrame>
      <p:sp>
        <p:nvSpPr>
          <p:cNvPr id="5" name="Rectangle 1"/>
          <p:cNvSpPr>
            <a:spLocks noChangeArrowheads="1"/>
          </p:cNvSpPr>
          <p:nvPr/>
        </p:nvSpPr>
        <p:spPr bwMode="auto">
          <a:xfrm>
            <a:off x="0"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 д класс</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6661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75" y="365125"/>
            <a:ext cx="10872787" cy="1325563"/>
          </a:xfrm>
        </p:spPr>
        <p:txBody>
          <a:bodyPr>
            <a:noAutofit/>
          </a:bodyPr>
          <a:lstStyle/>
          <a:p>
            <a:pPr algn="ctr"/>
            <a:r>
              <a:rPr lang="ru-RU" sz="2400" b="1" dirty="0"/>
              <a:t>П</a:t>
            </a:r>
            <a:r>
              <a:rPr lang="ru-RU" sz="2400" b="1" dirty="0" smtClean="0"/>
              <a:t>риказ </a:t>
            </a:r>
            <a:r>
              <a:rPr lang="ru-RU" sz="2400" b="1" dirty="0"/>
              <a:t>МОПОСО от 31.10.2018 №372-И «Об утверждении графика проведения мероприятий по оценке качества подготовки обучающихся и реализации образовательных программ на территории Свердловской области в 2018-2019 учебном году»</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00882001"/>
              </p:ext>
            </p:extLst>
          </p:nvPr>
        </p:nvGraphicFramePr>
        <p:xfrm>
          <a:off x="992980" y="2250958"/>
          <a:ext cx="10315576" cy="4556760"/>
        </p:xfrm>
        <a:graphic>
          <a:graphicData uri="http://schemas.openxmlformats.org/drawingml/2006/table">
            <a:tbl>
              <a:tblPr firstRow="1" firstCol="1" bandRow="1">
                <a:tableStyleId>{5C22544A-7EE6-4342-B048-85BDC9FD1C3A}</a:tableStyleId>
              </a:tblPr>
              <a:tblGrid>
                <a:gridCol w="1803022">
                  <a:extLst>
                    <a:ext uri="{9D8B030D-6E8A-4147-A177-3AD203B41FA5}">
                      <a16:colId xmlns:a16="http://schemas.microsoft.com/office/drawing/2014/main" val="2704855126"/>
                    </a:ext>
                  </a:extLst>
                </a:gridCol>
                <a:gridCol w="2435391">
                  <a:extLst>
                    <a:ext uri="{9D8B030D-6E8A-4147-A177-3AD203B41FA5}">
                      <a16:colId xmlns:a16="http://schemas.microsoft.com/office/drawing/2014/main" val="998185561"/>
                    </a:ext>
                  </a:extLst>
                </a:gridCol>
                <a:gridCol w="1984040">
                  <a:extLst>
                    <a:ext uri="{9D8B030D-6E8A-4147-A177-3AD203B41FA5}">
                      <a16:colId xmlns:a16="http://schemas.microsoft.com/office/drawing/2014/main" val="3147608256"/>
                    </a:ext>
                  </a:extLst>
                </a:gridCol>
                <a:gridCol w="4093123">
                  <a:extLst>
                    <a:ext uri="{9D8B030D-6E8A-4147-A177-3AD203B41FA5}">
                      <a16:colId xmlns:a16="http://schemas.microsoft.com/office/drawing/2014/main" val="2439310195"/>
                    </a:ext>
                  </a:extLst>
                </a:gridCol>
              </a:tblGrid>
              <a:tr h="303335">
                <a:tc>
                  <a:txBody>
                    <a:bodyPr/>
                    <a:lstStyle/>
                    <a:p>
                      <a:pPr>
                        <a:lnSpc>
                          <a:spcPct val="115000"/>
                        </a:lnSpc>
                        <a:spcAft>
                          <a:spcPts val="0"/>
                        </a:spcAft>
                      </a:pPr>
                      <a:r>
                        <a:rPr lang="ru-RU" sz="2000">
                          <a:effectLst/>
                        </a:rPr>
                        <a:t>Дата</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Мероприятие</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dirty="0">
                          <a:effectLst/>
                        </a:rPr>
                        <a:t>Класс</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Предмет</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6682115"/>
                  </a:ext>
                </a:extLst>
              </a:tr>
              <a:tr h="303335">
                <a:tc>
                  <a:txBody>
                    <a:bodyPr/>
                    <a:lstStyle/>
                    <a:p>
                      <a:pPr>
                        <a:lnSpc>
                          <a:spcPct val="115000"/>
                        </a:lnSpc>
                        <a:spcAft>
                          <a:spcPts val="0"/>
                        </a:spcAft>
                      </a:pPr>
                      <a:r>
                        <a:rPr lang="ru-RU" sz="2000">
                          <a:effectLst/>
                        </a:rPr>
                        <a:t>05.12.2018</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ИС(И)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Итоговое сочинение</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9641874"/>
                  </a:ext>
                </a:extLst>
              </a:tr>
              <a:tr h="303335">
                <a:tc>
                  <a:txBody>
                    <a:bodyPr/>
                    <a:lstStyle/>
                    <a:p>
                      <a:pPr>
                        <a:lnSpc>
                          <a:spcPct val="115000"/>
                        </a:lnSpc>
                        <a:spcAft>
                          <a:spcPts val="0"/>
                        </a:spcAft>
                      </a:pPr>
                      <a:r>
                        <a:rPr lang="ru-RU" sz="2000">
                          <a:effectLst/>
                        </a:rPr>
                        <a:t>18.01.2019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РТ</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обществознание</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2178002"/>
                  </a:ext>
                </a:extLst>
              </a:tr>
              <a:tr h="303335">
                <a:tc>
                  <a:txBody>
                    <a:bodyPr/>
                    <a:lstStyle/>
                    <a:p>
                      <a:pPr>
                        <a:lnSpc>
                          <a:spcPct val="115000"/>
                        </a:lnSpc>
                        <a:spcAft>
                          <a:spcPts val="0"/>
                        </a:spcAft>
                      </a:pPr>
                      <a:r>
                        <a:rPr lang="ru-RU" sz="2000">
                          <a:effectLst/>
                        </a:rPr>
                        <a:t>25.01.2019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РТ</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Русский язык</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0192845"/>
                  </a:ext>
                </a:extLst>
              </a:tr>
              <a:tr h="303335">
                <a:tc>
                  <a:txBody>
                    <a:bodyPr/>
                    <a:lstStyle/>
                    <a:p>
                      <a:pPr>
                        <a:lnSpc>
                          <a:spcPct val="115000"/>
                        </a:lnSpc>
                        <a:spcAft>
                          <a:spcPts val="0"/>
                        </a:spcAft>
                      </a:pPr>
                      <a:r>
                        <a:rPr lang="ru-RU" sz="2000">
                          <a:effectLst/>
                        </a:rPr>
                        <a:t>06.02.2019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ИС(И)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Итоговое сочинение</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3798210"/>
                  </a:ext>
                </a:extLst>
              </a:tr>
              <a:tr h="303335">
                <a:tc>
                  <a:txBody>
                    <a:bodyPr/>
                    <a:lstStyle/>
                    <a:p>
                      <a:pPr>
                        <a:lnSpc>
                          <a:spcPct val="115000"/>
                        </a:lnSpc>
                        <a:spcAft>
                          <a:spcPts val="0"/>
                        </a:spcAft>
                      </a:pPr>
                      <a:r>
                        <a:rPr lang="ru-RU" sz="2000">
                          <a:effectLst/>
                        </a:rPr>
                        <a:t>27.02.2019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РТ</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Иностранный язык</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0220412"/>
                  </a:ext>
                </a:extLst>
              </a:tr>
              <a:tr h="303335">
                <a:tc>
                  <a:txBody>
                    <a:bodyPr/>
                    <a:lstStyle/>
                    <a:p>
                      <a:pPr>
                        <a:lnSpc>
                          <a:spcPct val="115000"/>
                        </a:lnSpc>
                        <a:spcAft>
                          <a:spcPts val="0"/>
                        </a:spcAft>
                      </a:pPr>
                      <a:r>
                        <a:rPr lang="ru-RU" sz="2000">
                          <a:effectLst/>
                        </a:rPr>
                        <a:t>05.03.2019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ВПР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Иностранный язык</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7576175"/>
                  </a:ext>
                </a:extLst>
              </a:tr>
              <a:tr h="303335">
                <a:tc>
                  <a:txBody>
                    <a:bodyPr/>
                    <a:lstStyle/>
                    <a:p>
                      <a:pPr>
                        <a:lnSpc>
                          <a:spcPct val="115000"/>
                        </a:lnSpc>
                        <a:spcAft>
                          <a:spcPts val="0"/>
                        </a:spcAft>
                      </a:pPr>
                      <a:r>
                        <a:rPr lang="ru-RU" sz="2000">
                          <a:effectLst/>
                        </a:rPr>
                        <a:t>12.03.2019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ВПР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География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774019"/>
                  </a:ext>
                </a:extLst>
              </a:tr>
              <a:tr h="303335">
                <a:tc>
                  <a:txBody>
                    <a:bodyPr/>
                    <a:lstStyle/>
                    <a:p>
                      <a:pPr>
                        <a:lnSpc>
                          <a:spcPct val="115000"/>
                        </a:lnSpc>
                        <a:spcAft>
                          <a:spcPts val="0"/>
                        </a:spcAft>
                      </a:pPr>
                      <a:r>
                        <a:rPr lang="ru-RU" sz="2000">
                          <a:effectLst/>
                        </a:rPr>
                        <a:t>13.03.2019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ВПР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История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145298"/>
                  </a:ext>
                </a:extLst>
              </a:tr>
              <a:tr h="303335">
                <a:tc>
                  <a:txBody>
                    <a:bodyPr/>
                    <a:lstStyle/>
                    <a:p>
                      <a:pPr>
                        <a:lnSpc>
                          <a:spcPct val="115000"/>
                        </a:lnSpc>
                        <a:spcAft>
                          <a:spcPts val="0"/>
                        </a:spcAft>
                      </a:pPr>
                      <a:r>
                        <a:rPr lang="ru-RU" sz="2000">
                          <a:effectLst/>
                        </a:rPr>
                        <a:t>14.03.2019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ВПР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Химия</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6305192"/>
                  </a:ext>
                </a:extLst>
              </a:tr>
              <a:tr h="303335">
                <a:tc>
                  <a:txBody>
                    <a:bodyPr/>
                    <a:lstStyle/>
                    <a:p>
                      <a:pPr>
                        <a:lnSpc>
                          <a:spcPct val="115000"/>
                        </a:lnSpc>
                        <a:spcAft>
                          <a:spcPts val="0"/>
                        </a:spcAft>
                      </a:pPr>
                      <a:r>
                        <a:rPr lang="ru-RU" sz="2000">
                          <a:effectLst/>
                        </a:rPr>
                        <a:t>19.03.2019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ВПР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Физика</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3282434"/>
                  </a:ext>
                </a:extLst>
              </a:tr>
              <a:tr h="303335">
                <a:tc>
                  <a:txBody>
                    <a:bodyPr/>
                    <a:lstStyle/>
                    <a:p>
                      <a:pPr>
                        <a:lnSpc>
                          <a:spcPct val="115000"/>
                        </a:lnSpc>
                        <a:spcAft>
                          <a:spcPts val="0"/>
                        </a:spcAft>
                      </a:pPr>
                      <a:r>
                        <a:rPr lang="ru-RU" sz="2000">
                          <a:effectLst/>
                        </a:rPr>
                        <a:t>21.03.2019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ВПР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Биология</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91663598"/>
                  </a:ext>
                </a:extLst>
              </a:tr>
              <a:tr h="303335">
                <a:tc>
                  <a:txBody>
                    <a:bodyPr/>
                    <a:lstStyle/>
                    <a:p>
                      <a:pPr>
                        <a:lnSpc>
                          <a:spcPct val="115000"/>
                        </a:lnSpc>
                        <a:spcAft>
                          <a:spcPts val="0"/>
                        </a:spcAft>
                      </a:pPr>
                      <a:r>
                        <a:rPr lang="ru-RU" sz="2000">
                          <a:effectLst/>
                        </a:rPr>
                        <a:t>08.05.2019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ИС(И)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ru-RU" sz="2000" dirty="0">
                          <a:effectLst/>
                        </a:rPr>
                        <a:t>Итоговое сочинение</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772882"/>
                  </a:ext>
                </a:extLst>
              </a:tr>
            </a:tbl>
          </a:graphicData>
        </a:graphic>
      </p:graphicFrame>
      <p:sp>
        <p:nvSpPr>
          <p:cNvPr id="5" name="Прямоугольник 4"/>
          <p:cNvSpPr/>
          <p:nvPr/>
        </p:nvSpPr>
        <p:spPr>
          <a:xfrm>
            <a:off x="992980" y="1604627"/>
            <a:ext cx="10315576" cy="646331"/>
          </a:xfrm>
          <a:prstGeom prst="rect">
            <a:avLst/>
          </a:prstGeom>
        </p:spPr>
        <p:txBody>
          <a:bodyPr wrap="square">
            <a:spAutoFit/>
          </a:bodyPr>
          <a:lstStyle/>
          <a:p>
            <a:pPr algn="ctr"/>
            <a:r>
              <a:rPr lang="ru-RU" dirty="0" smtClean="0">
                <a:latin typeface="Times New Roman" panose="02020603050405020304" pitchFamily="18" charset="0"/>
                <a:ea typeface="Times New Roman" panose="02020603050405020304" pitchFamily="18" charset="0"/>
              </a:rPr>
              <a:t>График  </a:t>
            </a:r>
            <a:r>
              <a:rPr lang="ru-RU" dirty="0">
                <a:latin typeface="Times New Roman" panose="02020603050405020304" pitchFamily="18" charset="0"/>
                <a:ea typeface="Times New Roman" panose="02020603050405020304" pitchFamily="18" charset="0"/>
              </a:rPr>
              <a:t>проведения мероприятий по оценке качества подготовки обучающихся и реализации образовательных программ</a:t>
            </a:r>
            <a:endParaRPr lang="ru-RU" dirty="0"/>
          </a:p>
        </p:txBody>
      </p:sp>
    </p:spTree>
    <p:extLst>
      <p:ext uri="{BB962C8B-B14F-4D97-AF65-F5344CB8AC3E}">
        <p14:creationId xmlns:p14="http://schemas.microsoft.com/office/powerpoint/2010/main" val="4216155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 y="222091"/>
            <a:ext cx="10515600" cy="878047"/>
          </a:xfrm>
        </p:spPr>
        <p:txBody>
          <a:bodyPr>
            <a:normAutofit/>
          </a:bodyPr>
          <a:lstStyle/>
          <a:p>
            <a:pPr algn="ctr"/>
            <a:r>
              <a:rPr lang="ru-RU" sz="2700" b="1" dirty="0"/>
              <a:t>ГРАФИК КОНТОЛЬНЫХ МЕРОПРИЯТИЯ ДЛЯ ОБУЧАЮЩИХСЯ 11 КЛАССОВ  НА 2018-2019 УЧЕБНЫЙ </a:t>
            </a:r>
            <a:r>
              <a:rPr lang="ru-RU" sz="2700" b="1" dirty="0" smtClean="0"/>
              <a:t>ГОД</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58781408"/>
              </p:ext>
            </p:extLst>
          </p:nvPr>
        </p:nvGraphicFramePr>
        <p:xfrm>
          <a:off x="214313" y="1100139"/>
          <a:ext cx="11772900" cy="5561507"/>
        </p:xfrm>
        <a:graphic>
          <a:graphicData uri="http://schemas.openxmlformats.org/drawingml/2006/table">
            <a:tbl>
              <a:tblPr firstRow="1" firstCol="1" bandRow="1">
                <a:tableStyleId>{5C22544A-7EE6-4342-B048-85BDC9FD1C3A}</a:tableStyleId>
              </a:tblPr>
              <a:tblGrid>
                <a:gridCol w="619716">
                  <a:extLst>
                    <a:ext uri="{9D8B030D-6E8A-4147-A177-3AD203B41FA5}">
                      <a16:colId xmlns:a16="http://schemas.microsoft.com/office/drawing/2014/main" val="4171349966"/>
                    </a:ext>
                  </a:extLst>
                </a:gridCol>
                <a:gridCol w="1435129">
                  <a:extLst>
                    <a:ext uri="{9D8B030D-6E8A-4147-A177-3AD203B41FA5}">
                      <a16:colId xmlns:a16="http://schemas.microsoft.com/office/drawing/2014/main" val="592647742"/>
                    </a:ext>
                  </a:extLst>
                </a:gridCol>
                <a:gridCol w="1935565">
                  <a:extLst>
                    <a:ext uri="{9D8B030D-6E8A-4147-A177-3AD203B41FA5}">
                      <a16:colId xmlns:a16="http://schemas.microsoft.com/office/drawing/2014/main" val="2168224935"/>
                    </a:ext>
                  </a:extLst>
                </a:gridCol>
                <a:gridCol w="1794910">
                  <a:extLst>
                    <a:ext uri="{9D8B030D-6E8A-4147-A177-3AD203B41FA5}">
                      <a16:colId xmlns:a16="http://schemas.microsoft.com/office/drawing/2014/main" val="3224384979"/>
                    </a:ext>
                  </a:extLst>
                </a:gridCol>
                <a:gridCol w="1380999">
                  <a:extLst>
                    <a:ext uri="{9D8B030D-6E8A-4147-A177-3AD203B41FA5}">
                      <a16:colId xmlns:a16="http://schemas.microsoft.com/office/drawing/2014/main" val="2511956298"/>
                    </a:ext>
                  </a:extLst>
                </a:gridCol>
                <a:gridCol w="2812644">
                  <a:extLst>
                    <a:ext uri="{9D8B030D-6E8A-4147-A177-3AD203B41FA5}">
                      <a16:colId xmlns:a16="http://schemas.microsoft.com/office/drawing/2014/main" val="1286607855"/>
                    </a:ext>
                  </a:extLst>
                </a:gridCol>
                <a:gridCol w="1793937">
                  <a:extLst>
                    <a:ext uri="{9D8B030D-6E8A-4147-A177-3AD203B41FA5}">
                      <a16:colId xmlns:a16="http://schemas.microsoft.com/office/drawing/2014/main" val="3464821553"/>
                    </a:ext>
                  </a:extLst>
                </a:gridCol>
              </a:tblGrid>
              <a:tr h="241693">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dirty="0">
                          <a:effectLst/>
                        </a:rPr>
                        <a:t>НОЯБРЬ</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ДЕКАБРЬ</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ЯНВАРЬ</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ФЕВРАЛЬ</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МАРТ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АПРЕЛЬ</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extLst>
                  <a:ext uri="{0D108BD9-81ED-4DB2-BD59-A6C34878D82A}">
                    <a16:rowId xmlns:a16="http://schemas.microsoft.com/office/drawing/2014/main" val="1300587753"/>
                  </a:ext>
                </a:extLst>
              </a:tr>
              <a:tr h="1068366">
                <a:tc>
                  <a:txBody>
                    <a:bodyPr/>
                    <a:lstStyle/>
                    <a:p>
                      <a:pPr marL="71755" marR="71755" algn="ctr">
                        <a:lnSpc>
                          <a:spcPct val="115000"/>
                        </a:lnSpc>
                        <a:spcAft>
                          <a:spcPts val="0"/>
                        </a:spcAft>
                      </a:pPr>
                      <a:r>
                        <a:rPr lang="ru-RU" sz="1400">
                          <a:effectLst/>
                        </a:rPr>
                        <a:t>1 неделя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vert="vert270"/>
                </a:tc>
                <a:tc>
                  <a:txBody>
                    <a:bodyPr/>
                    <a:lstStyle/>
                    <a:p>
                      <a:pPr algn="ctr">
                        <a:lnSpc>
                          <a:spcPct val="115000"/>
                        </a:lnSpc>
                        <a:spcAft>
                          <a:spcPts val="0"/>
                        </a:spcAft>
                      </a:pPr>
                      <a:r>
                        <a:rPr lang="ru-RU" sz="1400">
                          <a:effectLst/>
                        </a:rPr>
                        <a:t>АДКР русский язык, математика</a:t>
                      </a:r>
                    </a:p>
                    <a:p>
                      <a:pPr algn="ctr">
                        <a:lnSpc>
                          <a:spcPct val="115000"/>
                        </a:lnSpc>
                        <a:spcAft>
                          <a:spcPts val="0"/>
                        </a:spcAft>
                      </a:pPr>
                      <a:r>
                        <a:rPr lang="ru-RU" sz="1400">
                          <a:effectLst/>
                        </a:rPr>
                        <a:t>«Группа риска»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5.12.18</a:t>
                      </a:r>
                    </a:p>
                    <a:p>
                      <a:pPr algn="ctr">
                        <a:lnSpc>
                          <a:spcPct val="115000"/>
                        </a:lnSpc>
                        <a:spcAft>
                          <a:spcPts val="0"/>
                        </a:spcAft>
                      </a:pPr>
                      <a:r>
                        <a:rPr lang="ru-RU" sz="1400">
                          <a:effectLst/>
                        </a:rPr>
                        <a:t>Итоговое сочинение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p>
                    <a:p>
                      <a:pPr algn="ctr">
                        <a:lnSpc>
                          <a:spcPct val="115000"/>
                        </a:lnSpc>
                        <a:spcAft>
                          <a:spcPts val="0"/>
                        </a:spcAft>
                      </a:pPr>
                      <a:r>
                        <a:rPr lang="ru-RU" sz="1400">
                          <a:effectLst/>
                        </a:rPr>
                        <a:t> </a:t>
                      </a:r>
                    </a:p>
                    <a:p>
                      <a:pPr algn="ctr">
                        <a:lnSpc>
                          <a:spcPct val="115000"/>
                        </a:lnSpc>
                        <a:spcAft>
                          <a:spcPts val="0"/>
                        </a:spcAft>
                      </a:pPr>
                      <a:r>
                        <a:rPr lang="ru-RU" sz="1400">
                          <a:effectLst/>
                        </a:rPr>
                        <a:t> </a:t>
                      </a:r>
                    </a:p>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Тренировочные  экзамены  предметы по выбору ЕГЭ</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extLst>
                  <a:ext uri="{0D108BD9-81ED-4DB2-BD59-A6C34878D82A}">
                    <a16:rowId xmlns:a16="http://schemas.microsoft.com/office/drawing/2014/main" val="1862549863"/>
                  </a:ext>
                </a:extLst>
              </a:tr>
              <a:tr h="742818">
                <a:tc>
                  <a:txBody>
                    <a:bodyPr/>
                    <a:lstStyle/>
                    <a:p>
                      <a:pPr marL="71755" marR="71755" algn="ctr">
                        <a:lnSpc>
                          <a:spcPct val="115000"/>
                        </a:lnSpc>
                        <a:spcAft>
                          <a:spcPts val="0"/>
                        </a:spcAft>
                      </a:pPr>
                      <a:r>
                        <a:rPr lang="ru-RU" sz="1400">
                          <a:effectLst/>
                        </a:rPr>
                        <a:t>2 неделя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vert="vert270"/>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5.03.19-ВПР иностранный язык</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extLst>
                  <a:ext uri="{0D108BD9-81ED-4DB2-BD59-A6C34878D82A}">
                    <a16:rowId xmlns:a16="http://schemas.microsoft.com/office/drawing/2014/main" val="1427222013"/>
                  </a:ext>
                </a:extLst>
              </a:tr>
              <a:tr h="775922">
                <a:tc>
                  <a:txBody>
                    <a:bodyPr/>
                    <a:lstStyle/>
                    <a:p>
                      <a:pPr marL="71755" marR="71755" algn="ctr">
                        <a:lnSpc>
                          <a:spcPct val="115000"/>
                        </a:lnSpc>
                        <a:spcAft>
                          <a:spcPts val="0"/>
                        </a:spcAft>
                      </a:pPr>
                      <a:r>
                        <a:rPr lang="ru-RU" sz="1400">
                          <a:effectLst/>
                        </a:rPr>
                        <a:t>3 неделя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vert="vert270"/>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indent="68580"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18.01.19</a:t>
                      </a:r>
                    </a:p>
                    <a:p>
                      <a:pPr algn="ctr">
                        <a:lnSpc>
                          <a:spcPct val="115000"/>
                        </a:lnSpc>
                        <a:spcAft>
                          <a:spcPts val="0"/>
                        </a:spcAft>
                      </a:pPr>
                      <a:r>
                        <a:rPr lang="ru-RU" sz="1400">
                          <a:effectLst/>
                        </a:rPr>
                        <a:t>РТ обществознание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АДКР математика</a:t>
                      </a:r>
                    </a:p>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12.03.19 – ВПР география</a:t>
                      </a:r>
                    </a:p>
                    <a:p>
                      <a:pPr algn="ctr">
                        <a:lnSpc>
                          <a:spcPct val="115000"/>
                        </a:lnSpc>
                        <a:spcAft>
                          <a:spcPts val="0"/>
                        </a:spcAft>
                      </a:pPr>
                      <a:r>
                        <a:rPr lang="ru-RU" sz="1400">
                          <a:effectLst/>
                        </a:rPr>
                        <a:t>13.03.19 – ВПР история</a:t>
                      </a:r>
                    </a:p>
                    <a:p>
                      <a:pPr algn="ctr">
                        <a:lnSpc>
                          <a:spcPct val="115000"/>
                        </a:lnSpc>
                        <a:spcAft>
                          <a:spcPts val="0"/>
                        </a:spcAft>
                      </a:pPr>
                      <a:r>
                        <a:rPr lang="ru-RU" sz="1400">
                          <a:effectLst/>
                        </a:rPr>
                        <a:t>14.03.19 – ВПР химия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АДКР русский язык</a:t>
                      </a:r>
                    </a:p>
                    <a:p>
                      <a:pPr indent="-77470" algn="ctr">
                        <a:lnSpc>
                          <a:spcPct val="115000"/>
                        </a:lnSpc>
                        <a:spcAft>
                          <a:spcPts val="0"/>
                        </a:spcAft>
                      </a:pPr>
                      <a:r>
                        <a:rPr lang="ru-RU" sz="1400">
                          <a:effectLst/>
                        </a:rPr>
                        <a:t>«группа риска»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extLst>
                  <a:ext uri="{0D108BD9-81ED-4DB2-BD59-A6C34878D82A}">
                    <a16:rowId xmlns:a16="http://schemas.microsoft.com/office/drawing/2014/main" val="2627866631"/>
                  </a:ext>
                </a:extLst>
              </a:tr>
              <a:tr h="1762262">
                <a:tc>
                  <a:txBody>
                    <a:bodyPr/>
                    <a:lstStyle/>
                    <a:p>
                      <a:pPr marL="71755" marR="71755" algn="ctr">
                        <a:lnSpc>
                          <a:spcPct val="115000"/>
                        </a:lnSpc>
                        <a:spcAft>
                          <a:spcPts val="0"/>
                        </a:spcAft>
                      </a:pPr>
                      <a:r>
                        <a:rPr lang="ru-RU" sz="1400">
                          <a:effectLst/>
                        </a:rPr>
                        <a:t>4 неделя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vert="vert270"/>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Зачётная   неделя (тренировочные экзамены по предметам по выбору, АДКР русский язык и математика в форме тестов ЕГЭ)</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25.01.19</a:t>
                      </a:r>
                    </a:p>
                    <a:p>
                      <a:pPr algn="ctr">
                        <a:lnSpc>
                          <a:spcPct val="115000"/>
                        </a:lnSpc>
                        <a:spcAft>
                          <a:spcPts val="0"/>
                        </a:spcAft>
                      </a:pPr>
                      <a:r>
                        <a:rPr lang="ru-RU" sz="1400">
                          <a:effectLst/>
                        </a:rPr>
                        <a:t>РТ </a:t>
                      </a:r>
                    </a:p>
                    <a:p>
                      <a:pPr algn="ctr">
                        <a:lnSpc>
                          <a:spcPct val="115000"/>
                        </a:lnSpc>
                        <a:spcAft>
                          <a:spcPts val="0"/>
                        </a:spcAft>
                      </a:pPr>
                      <a:r>
                        <a:rPr lang="ru-RU" sz="1400">
                          <a:effectLst/>
                        </a:rPr>
                        <a:t>русский язык</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19.03.19 – ВПР физика</a:t>
                      </a:r>
                    </a:p>
                    <a:p>
                      <a:pPr algn="ctr">
                        <a:lnSpc>
                          <a:spcPct val="115000"/>
                        </a:lnSpc>
                        <a:spcAft>
                          <a:spcPts val="0"/>
                        </a:spcAft>
                      </a:pPr>
                      <a:r>
                        <a:rPr lang="ru-RU" sz="1400">
                          <a:effectLst/>
                        </a:rPr>
                        <a:t>21.03.19 – ВПР биология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tc>
                  <a:txBody>
                    <a:bodyPr/>
                    <a:lstStyle/>
                    <a:p>
                      <a:pPr algn="ctr">
                        <a:lnSpc>
                          <a:spcPct val="115000"/>
                        </a:lnSpc>
                        <a:spcAft>
                          <a:spcPts val="0"/>
                        </a:spcAft>
                      </a:pPr>
                      <a:r>
                        <a:rPr lang="ru-RU" sz="1400">
                          <a:effectLst/>
                        </a:rPr>
                        <a:t>АДКР математика</a:t>
                      </a:r>
                    </a:p>
                    <a:p>
                      <a:pPr indent="-77470" algn="ctr">
                        <a:lnSpc>
                          <a:spcPct val="115000"/>
                        </a:lnSpc>
                        <a:spcAft>
                          <a:spcPts val="0"/>
                        </a:spcAft>
                      </a:pPr>
                      <a:r>
                        <a:rPr lang="ru-RU" sz="1400">
                          <a:effectLst/>
                        </a:rPr>
                        <a:t>«группа риска»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nchor="ctr"/>
                </a:tc>
                <a:extLst>
                  <a:ext uri="{0D108BD9-81ED-4DB2-BD59-A6C34878D82A}">
                    <a16:rowId xmlns:a16="http://schemas.microsoft.com/office/drawing/2014/main" val="712623485"/>
                  </a:ext>
                </a:extLst>
              </a:tr>
              <a:tr h="966775">
                <a:tc>
                  <a:txBody>
                    <a:bodyPr/>
                    <a:lstStyle/>
                    <a:p>
                      <a:pPr marL="71755" marR="71755" algn="ctr">
                        <a:lnSpc>
                          <a:spcPct val="115000"/>
                        </a:lnSpc>
                        <a:spcAft>
                          <a:spcPts val="0"/>
                        </a:spcAft>
                      </a:pPr>
                      <a:r>
                        <a:rPr lang="ru-RU" sz="1400">
                          <a:effectLst/>
                        </a:rPr>
                        <a:t>5 неделя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vert="vert270"/>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27.02.19</a:t>
                      </a:r>
                    </a:p>
                    <a:p>
                      <a:pPr algn="ctr">
                        <a:lnSpc>
                          <a:spcPct val="115000"/>
                        </a:lnSpc>
                        <a:spcAft>
                          <a:spcPts val="0"/>
                        </a:spcAft>
                      </a:pPr>
                      <a:r>
                        <a:rPr lang="ru-RU" sz="1400">
                          <a:effectLst/>
                        </a:rPr>
                        <a:t>РТ английский язык</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tc>
                  <a:txBody>
                    <a:bodyPr/>
                    <a:lstStyle/>
                    <a:p>
                      <a:pPr indent="-77470" algn="ctr">
                        <a:lnSpc>
                          <a:spcPct val="115000"/>
                        </a:lnSpc>
                        <a:spcAft>
                          <a:spcPts val="0"/>
                        </a:spcAft>
                      </a:pPr>
                      <a:r>
                        <a:rPr lang="ru-RU" sz="1400" dirty="0">
                          <a:effectLst/>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35" marR="59535" marT="0" marB="0"/>
                </a:tc>
                <a:extLst>
                  <a:ext uri="{0D108BD9-81ED-4DB2-BD59-A6C34878D82A}">
                    <a16:rowId xmlns:a16="http://schemas.microsoft.com/office/drawing/2014/main" val="3619100352"/>
                  </a:ext>
                </a:extLst>
              </a:tr>
            </a:tbl>
          </a:graphicData>
        </a:graphic>
      </p:graphicFrame>
    </p:spTree>
    <p:extLst>
      <p:ext uri="{BB962C8B-B14F-4D97-AF65-F5344CB8AC3E}">
        <p14:creationId xmlns:p14="http://schemas.microsoft.com/office/powerpoint/2010/main" val="424460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99503569"/>
              </p:ext>
            </p:extLst>
          </p:nvPr>
        </p:nvGraphicFramePr>
        <p:xfrm>
          <a:off x="658368" y="310896"/>
          <a:ext cx="11274551" cy="5705718"/>
        </p:xfrm>
        <a:graphic>
          <a:graphicData uri="http://schemas.openxmlformats.org/drawingml/2006/table">
            <a:tbl>
              <a:tblPr/>
              <a:tblGrid>
                <a:gridCol w="2052058">
                  <a:extLst>
                    <a:ext uri="{9D8B030D-6E8A-4147-A177-3AD203B41FA5}">
                      <a16:colId xmlns:a16="http://schemas.microsoft.com/office/drawing/2014/main" val="94803952"/>
                    </a:ext>
                  </a:extLst>
                </a:gridCol>
                <a:gridCol w="398714">
                  <a:extLst>
                    <a:ext uri="{9D8B030D-6E8A-4147-A177-3AD203B41FA5}">
                      <a16:colId xmlns:a16="http://schemas.microsoft.com/office/drawing/2014/main" val="2841819026"/>
                    </a:ext>
                  </a:extLst>
                </a:gridCol>
                <a:gridCol w="482879">
                  <a:extLst>
                    <a:ext uri="{9D8B030D-6E8A-4147-A177-3AD203B41FA5}">
                      <a16:colId xmlns:a16="http://schemas.microsoft.com/office/drawing/2014/main" val="1971956211"/>
                    </a:ext>
                  </a:extLst>
                </a:gridCol>
                <a:gridCol w="497144">
                  <a:extLst>
                    <a:ext uri="{9D8B030D-6E8A-4147-A177-3AD203B41FA5}">
                      <a16:colId xmlns:a16="http://schemas.microsoft.com/office/drawing/2014/main" val="4231644753"/>
                    </a:ext>
                  </a:extLst>
                </a:gridCol>
                <a:gridCol w="497144">
                  <a:extLst>
                    <a:ext uri="{9D8B030D-6E8A-4147-A177-3AD203B41FA5}">
                      <a16:colId xmlns:a16="http://schemas.microsoft.com/office/drawing/2014/main" val="626149428"/>
                    </a:ext>
                  </a:extLst>
                </a:gridCol>
                <a:gridCol w="568471">
                  <a:extLst>
                    <a:ext uri="{9D8B030D-6E8A-4147-A177-3AD203B41FA5}">
                      <a16:colId xmlns:a16="http://schemas.microsoft.com/office/drawing/2014/main" val="3376729415"/>
                    </a:ext>
                  </a:extLst>
                </a:gridCol>
                <a:gridCol w="568471">
                  <a:extLst>
                    <a:ext uri="{9D8B030D-6E8A-4147-A177-3AD203B41FA5}">
                      <a16:colId xmlns:a16="http://schemas.microsoft.com/office/drawing/2014/main" val="3877421948"/>
                    </a:ext>
                  </a:extLst>
                </a:gridCol>
                <a:gridCol w="594148">
                  <a:extLst>
                    <a:ext uri="{9D8B030D-6E8A-4147-A177-3AD203B41FA5}">
                      <a16:colId xmlns:a16="http://schemas.microsoft.com/office/drawing/2014/main" val="3987015208"/>
                    </a:ext>
                  </a:extLst>
                </a:gridCol>
                <a:gridCol w="594148">
                  <a:extLst>
                    <a:ext uri="{9D8B030D-6E8A-4147-A177-3AD203B41FA5}">
                      <a16:colId xmlns:a16="http://schemas.microsoft.com/office/drawing/2014/main" val="2871651633"/>
                    </a:ext>
                  </a:extLst>
                </a:gridCol>
                <a:gridCol w="569184">
                  <a:extLst>
                    <a:ext uri="{9D8B030D-6E8A-4147-A177-3AD203B41FA5}">
                      <a16:colId xmlns:a16="http://schemas.microsoft.com/office/drawing/2014/main" val="3825764630"/>
                    </a:ext>
                  </a:extLst>
                </a:gridCol>
                <a:gridCol w="569184">
                  <a:extLst>
                    <a:ext uri="{9D8B030D-6E8A-4147-A177-3AD203B41FA5}">
                      <a16:colId xmlns:a16="http://schemas.microsoft.com/office/drawing/2014/main" val="1413803586"/>
                    </a:ext>
                  </a:extLst>
                </a:gridCol>
                <a:gridCol w="567758">
                  <a:extLst>
                    <a:ext uri="{9D8B030D-6E8A-4147-A177-3AD203B41FA5}">
                      <a16:colId xmlns:a16="http://schemas.microsoft.com/office/drawing/2014/main" val="416941777"/>
                    </a:ext>
                  </a:extLst>
                </a:gridCol>
                <a:gridCol w="567758">
                  <a:extLst>
                    <a:ext uri="{9D8B030D-6E8A-4147-A177-3AD203B41FA5}">
                      <a16:colId xmlns:a16="http://schemas.microsoft.com/office/drawing/2014/main" val="2352910722"/>
                    </a:ext>
                  </a:extLst>
                </a:gridCol>
                <a:gridCol w="567758">
                  <a:extLst>
                    <a:ext uri="{9D8B030D-6E8A-4147-A177-3AD203B41FA5}">
                      <a16:colId xmlns:a16="http://schemas.microsoft.com/office/drawing/2014/main" val="1549421114"/>
                    </a:ext>
                  </a:extLst>
                </a:gridCol>
                <a:gridCol w="780310">
                  <a:extLst>
                    <a:ext uri="{9D8B030D-6E8A-4147-A177-3AD203B41FA5}">
                      <a16:colId xmlns:a16="http://schemas.microsoft.com/office/drawing/2014/main" val="409929913"/>
                    </a:ext>
                  </a:extLst>
                </a:gridCol>
                <a:gridCol w="780310">
                  <a:extLst>
                    <a:ext uri="{9D8B030D-6E8A-4147-A177-3AD203B41FA5}">
                      <a16:colId xmlns:a16="http://schemas.microsoft.com/office/drawing/2014/main" val="1110476506"/>
                    </a:ext>
                  </a:extLst>
                </a:gridCol>
                <a:gridCol w="619112">
                  <a:extLst>
                    <a:ext uri="{9D8B030D-6E8A-4147-A177-3AD203B41FA5}">
                      <a16:colId xmlns:a16="http://schemas.microsoft.com/office/drawing/2014/main" val="939574429"/>
                    </a:ext>
                  </a:extLst>
                </a:gridCol>
              </a:tblGrid>
              <a:tr h="779937">
                <a:tc rowSpan="2">
                  <a:txBody>
                    <a:bodyPr/>
                    <a:lstStyle/>
                    <a:p>
                      <a:pPr algn="ctr" fontAlgn="t">
                        <a:lnSpc>
                          <a:spcPct val="107000"/>
                        </a:lnSpc>
                        <a:spcAft>
                          <a:spcPts val="0"/>
                        </a:spcAft>
                      </a:pPr>
                      <a:r>
                        <a:rPr lang="ru-RU"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предмет</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gridSpan="4">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участников ЕГЭ</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Средний балл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1F2"/>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Самый высокий балл</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100 балльных результатов</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1F2"/>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44519833"/>
                  </a:ext>
                </a:extLst>
              </a:tr>
              <a:tr h="396194">
                <a:tc vMerge="1">
                  <a:txBody>
                    <a:bodyPr/>
                    <a:lstStyle/>
                    <a:p>
                      <a:endParaRPr lang="ru-RU"/>
                    </a:p>
                  </a:txBody>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t">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1313134896"/>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Обществознание</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57,66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62,47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1219509224"/>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Химия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69,9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1004536515"/>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Информатика и ИКТ</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56,95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70,41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544634381"/>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Литература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60,67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60,29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748243249"/>
                  </a:ext>
                </a:extLst>
              </a:tr>
              <a:tr h="422092">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Иностранный язык</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69,78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56,67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78/91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69,78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92/91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nSpc>
                          <a:spcPct val="107000"/>
                        </a:lnSpc>
                      </a:pPr>
                      <a:endParaRPr lang="ru-RU" sz="1400">
                        <a:effectLst/>
                        <a:latin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2127581932"/>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 базовая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17,75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785987201"/>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 профильная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53,63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62,88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2302994621"/>
                  </a:ext>
                </a:extLst>
              </a:tr>
              <a:tr h="541749">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Русский язык</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78,94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74,08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77,73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73,01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 (5чел.)</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 (1чел.)</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чел.)</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1317834380"/>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История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2193333084"/>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Биология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77,53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55,71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2318881519"/>
                  </a:ext>
                </a:extLst>
              </a:tr>
              <a:tr h="396194">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Физика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59,69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53,95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61,26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gn="ctr" fontAlgn="b">
                        <a:lnSpc>
                          <a:spcPct val="107000"/>
                        </a:lnSpc>
                        <a:spcAft>
                          <a:spcPts val="0"/>
                        </a:spcAft>
                      </a:pPr>
                      <a:r>
                        <a:rPr lang="ru-RU"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tc>
                  <a:txBody>
                    <a:bodyPr/>
                    <a:lstStyle/>
                    <a:p>
                      <a:pPr>
                        <a:lnSpc>
                          <a:spcPct val="107000"/>
                        </a:lnSpc>
                      </a:pPr>
                      <a:endParaRPr lang="ru-RU" sz="1400" dirty="0">
                        <a:effectLst/>
                        <a:latin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solidFill>
                      <a:srgbClr val="C4E1F2"/>
                    </a:solidFill>
                  </a:tcPr>
                </a:tc>
                <a:extLst>
                  <a:ext uri="{0D108BD9-81ED-4DB2-BD59-A6C34878D82A}">
                    <a16:rowId xmlns:a16="http://schemas.microsoft.com/office/drawing/2014/main" val="2649807484"/>
                  </a:ext>
                </a:extLst>
              </a:tr>
            </a:tbl>
          </a:graphicData>
        </a:graphic>
      </p:graphicFrame>
    </p:spTree>
    <p:extLst>
      <p:ext uri="{BB962C8B-B14F-4D97-AF65-F5344CB8AC3E}">
        <p14:creationId xmlns:p14="http://schemas.microsoft.com/office/powerpoint/2010/main" val="3521155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82209294"/>
              </p:ext>
            </p:extLst>
          </p:nvPr>
        </p:nvGraphicFramePr>
        <p:xfrm>
          <a:off x="1367247" y="587724"/>
          <a:ext cx="9706138" cy="5431390"/>
        </p:xfrm>
        <a:graphic>
          <a:graphicData uri="http://schemas.openxmlformats.org/drawingml/2006/table">
            <a:tbl>
              <a:tblPr/>
              <a:tblGrid>
                <a:gridCol w="2017964">
                  <a:extLst>
                    <a:ext uri="{9D8B030D-6E8A-4147-A177-3AD203B41FA5}">
                      <a16:colId xmlns:a16="http://schemas.microsoft.com/office/drawing/2014/main" val="3803474916"/>
                    </a:ext>
                  </a:extLst>
                </a:gridCol>
                <a:gridCol w="1577593">
                  <a:extLst>
                    <a:ext uri="{9D8B030D-6E8A-4147-A177-3AD203B41FA5}">
                      <a16:colId xmlns:a16="http://schemas.microsoft.com/office/drawing/2014/main" val="1452077412"/>
                    </a:ext>
                  </a:extLst>
                </a:gridCol>
                <a:gridCol w="1584300">
                  <a:extLst>
                    <a:ext uri="{9D8B030D-6E8A-4147-A177-3AD203B41FA5}">
                      <a16:colId xmlns:a16="http://schemas.microsoft.com/office/drawing/2014/main" val="625709210"/>
                    </a:ext>
                  </a:extLst>
                </a:gridCol>
                <a:gridCol w="1810512">
                  <a:extLst>
                    <a:ext uri="{9D8B030D-6E8A-4147-A177-3AD203B41FA5}">
                      <a16:colId xmlns:a16="http://schemas.microsoft.com/office/drawing/2014/main" val="784932924"/>
                    </a:ext>
                  </a:extLst>
                </a:gridCol>
                <a:gridCol w="2555545">
                  <a:extLst>
                    <a:ext uri="{9D8B030D-6E8A-4147-A177-3AD203B41FA5}">
                      <a16:colId xmlns:a16="http://schemas.microsoft.com/office/drawing/2014/main" val="3170424806"/>
                    </a:ext>
                  </a:extLst>
                </a:gridCol>
                <a:gridCol w="127127">
                  <a:extLst>
                    <a:ext uri="{9D8B030D-6E8A-4147-A177-3AD203B41FA5}">
                      <a16:colId xmlns:a16="http://schemas.microsoft.com/office/drawing/2014/main" val="1010162846"/>
                    </a:ext>
                  </a:extLst>
                </a:gridCol>
                <a:gridCol w="33097">
                  <a:extLst>
                    <a:ext uri="{9D8B030D-6E8A-4147-A177-3AD203B41FA5}">
                      <a16:colId xmlns:a16="http://schemas.microsoft.com/office/drawing/2014/main" val="2868572051"/>
                    </a:ext>
                  </a:extLst>
                </a:gridCol>
              </a:tblGrid>
              <a:tr h="470253">
                <a:tc rowSpan="2">
                  <a:txBody>
                    <a:bodyPr/>
                    <a:lstStyle/>
                    <a:p>
                      <a:pPr algn="ctr" fontAlgn="t">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предмет</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gridSpan="6">
                  <a:txBody>
                    <a:bodyPr/>
                    <a:lstStyle/>
                    <a:p>
                      <a:pPr algn="ctr" fontAlgn="t">
                        <a:lnSpc>
                          <a:spcPct val="107000"/>
                        </a:lnSpc>
                        <a:spcAft>
                          <a:spcPts val="0"/>
                        </a:spcAft>
                      </a:pPr>
                      <a:r>
                        <a:rPr lang="ru-RU"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Средний балл </a:t>
                      </a:r>
                      <a:r>
                        <a:rPr lang="ru-RU" sz="16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3663605"/>
                  </a:ext>
                </a:extLst>
              </a:tr>
              <a:tr h="729124">
                <a:tc vMerge="1">
                  <a:txBody>
                    <a:bodyPr/>
                    <a:lstStyle/>
                    <a:p>
                      <a:endParaRPr lang="ru-RU"/>
                    </a:p>
                  </a:txBody>
                  <a:tcPr/>
                </a:tc>
                <a:tc>
                  <a:txBody>
                    <a:bodyPr/>
                    <a:lstStyle/>
                    <a:p>
                      <a:pPr algn="ctr" fontAlgn="t">
                        <a:lnSpc>
                          <a:spcPct val="107000"/>
                        </a:lnSpc>
                        <a:spcAft>
                          <a:spcPts val="0"/>
                        </a:spcAft>
                      </a:pPr>
                      <a:r>
                        <a:rPr lang="ru-RU"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Свердловская область</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Екатеринбург</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Район В-И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r>
                        <a:rPr lang="ru-RU"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Лицей 12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t">
                        <a:lnSpc>
                          <a:spcPct val="107000"/>
                        </a:lnSpc>
                        <a:spcAft>
                          <a:spcPts val="0"/>
                        </a:spcAft>
                      </a:pP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01746237"/>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Обществознание</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56,22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58,31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62,47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0812608"/>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Химия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54,09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44264225"/>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Информатика и ИКТ</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62,81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70,41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1389293"/>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Литература</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62,83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64,87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6166889"/>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Иностранный язык</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65,15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63,53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69,78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8654412"/>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 базовая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5831411"/>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 профильная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51,33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58,82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6482636"/>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Русский язык</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69,92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72,37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71,88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73,01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56592651"/>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История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54,04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57,36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61,86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4237793"/>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Биология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51,13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54,86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57,08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55,71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210726"/>
                  </a:ext>
                </a:extLst>
              </a:tr>
              <a:tr h="370382">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Физика</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C19859"/>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54,12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C198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56,65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57,89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r>
                        <a:rPr lang="ru-RU"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61,26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gn="ctr" fontAlgn="b">
                        <a:lnSpc>
                          <a:spcPct val="107000"/>
                        </a:lnSpc>
                        <a:spcAft>
                          <a:spcPts val="0"/>
                        </a:spcAft>
                      </a:pP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19859"/>
                      </a:solidFill>
                      <a:prstDash val="solid"/>
                      <a:round/>
                      <a:headEnd type="none" w="med" len="med"/>
                      <a:tailEnd type="none" w="med" len="med"/>
                    </a:lnT>
                    <a:lnB w="12700" cap="flat" cmpd="sng" algn="ctr">
                      <a:solidFill>
                        <a:srgbClr val="C19859"/>
                      </a:solidFill>
                      <a:prstDash val="solid"/>
                      <a:round/>
                      <a:headEnd type="none" w="med" len="med"/>
                      <a:tailEnd type="none" w="med" len="med"/>
                    </a:lnB>
                  </a:tcPr>
                </a:tc>
                <a:tc>
                  <a:txBody>
                    <a:bodyPr/>
                    <a:lstStyle/>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828587"/>
                  </a:ext>
                </a:extLst>
              </a:tr>
            </a:tbl>
          </a:graphicData>
        </a:graphic>
      </p:graphicFrame>
    </p:spTree>
    <p:extLst>
      <p:ext uri="{BB962C8B-B14F-4D97-AF65-F5344CB8AC3E}">
        <p14:creationId xmlns:p14="http://schemas.microsoft.com/office/powerpoint/2010/main" val="653783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41817379"/>
              </p:ext>
            </p:extLst>
          </p:nvPr>
        </p:nvGraphicFramePr>
        <p:xfrm>
          <a:off x="838200" y="256032"/>
          <a:ext cx="10515600" cy="6272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2833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585" t="7667" r="7779" b="18499"/>
          <a:stretch/>
        </p:blipFill>
        <p:spPr>
          <a:xfrm>
            <a:off x="-1" y="0"/>
            <a:ext cx="12192001" cy="6839528"/>
          </a:xfrm>
        </p:spPr>
      </p:pic>
    </p:spTree>
    <p:extLst>
      <p:ext uri="{BB962C8B-B14F-4D97-AF65-F5344CB8AC3E}">
        <p14:creationId xmlns:p14="http://schemas.microsoft.com/office/powerpoint/2010/main" val="3872910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546" t="7741" r="1298" b="23821"/>
          <a:stretch/>
        </p:blipFill>
        <p:spPr>
          <a:xfrm>
            <a:off x="135923" y="201698"/>
            <a:ext cx="11961341" cy="6616958"/>
          </a:xfrm>
        </p:spPr>
      </p:pic>
    </p:spTree>
    <p:extLst>
      <p:ext uri="{BB962C8B-B14F-4D97-AF65-F5344CB8AC3E}">
        <p14:creationId xmlns:p14="http://schemas.microsoft.com/office/powerpoint/2010/main" val="3651043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Предварительный выбор предметов ЕГЭ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17019135"/>
              </p:ext>
            </p:extLst>
          </p:nvPr>
        </p:nvGraphicFramePr>
        <p:xfrm>
          <a:off x="170687" y="2477072"/>
          <a:ext cx="11850625" cy="2808160"/>
        </p:xfrm>
        <a:graphic>
          <a:graphicData uri="http://schemas.openxmlformats.org/drawingml/2006/table">
            <a:tbl>
              <a:tblPr>
                <a:tableStyleId>{616DA210-FB5B-4158-B5E0-FEB733F419BA}</a:tableStyleId>
              </a:tblPr>
              <a:tblGrid>
                <a:gridCol w="1370481">
                  <a:extLst>
                    <a:ext uri="{9D8B030D-6E8A-4147-A177-3AD203B41FA5}">
                      <a16:colId xmlns:a16="http://schemas.microsoft.com/office/drawing/2014/main" val="3859261981"/>
                    </a:ext>
                  </a:extLst>
                </a:gridCol>
                <a:gridCol w="1612330">
                  <a:extLst>
                    <a:ext uri="{9D8B030D-6E8A-4147-A177-3AD203B41FA5}">
                      <a16:colId xmlns:a16="http://schemas.microsoft.com/office/drawing/2014/main" val="1256256289"/>
                    </a:ext>
                  </a:extLst>
                </a:gridCol>
                <a:gridCol w="931567">
                  <a:extLst>
                    <a:ext uri="{9D8B030D-6E8A-4147-A177-3AD203B41FA5}">
                      <a16:colId xmlns:a16="http://schemas.microsoft.com/office/drawing/2014/main" val="2068298125"/>
                    </a:ext>
                  </a:extLst>
                </a:gridCol>
                <a:gridCol w="788839">
                  <a:extLst>
                    <a:ext uri="{9D8B030D-6E8A-4147-A177-3AD203B41FA5}">
                      <a16:colId xmlns:a16="http://schemas.microsoft.com/office/drawing/2014/main" val="735782001"/>
                    </a:ext>
                  </a:extLst>
                </a:gridCol>
                <a:gridCol w="1074295">
                  <a:extLst>
                    <a:ext uri="{9D8B030D-6E8A-4147-A177-3AD203B41FA5}">
                      <a16:colId xmlns:a16="http://schemas.microsoft.com/office/drawing/2014/main" val="1102381410"/>
                    </a:ext>
                  </a:extLst>
                </a:gridCol>
                <a:gridCol w="1218206">
                  <a:extLst>
                    <a:ext uri="{9D8B030D-6E8A-4147-A177-3AD203B41FA5}">
                      <a16:colId xmlns:a16="http://schemas.microsoft.com/office/drawing/2014/main" val="2429342298"/>
                    </a:ext>
                  </a:extLst>
                </a:gridCol>
                <a:gridCol w="1096036">
                  <a:extLst>
                    <a:ext uri="{9D8B030D-6E8A-4147-A177-3AD203B41FA5}">
                      <a16:colId xmlns:a16="http://schemas.microsoft.com/office/drawing/2014/main" val="2504714228"/>
                    </a:ext>
                  </a:extLst>
                </a:gridCol>
                <a:gridCol w="1170184">
                  <a:extLst>
                    <a:ext uri="{9D8B030D-6E8A-4147-A177-3AD203B41FA5}">
                      <a16:colId xmlns:a16="http://schemas.microsoft.com/office/drawing/2014/main" val="3802701173"/>
                    </a:ext>
                  </a:extLst>
                </a:gridCol>
                <a:gridCol w="1370481">
                  <a:extLst>
                    <a:ext uri="{9D8B030D-6E8A-4147-A177-3AD203B41FA5}">
                      <a16:colId xmlns:a16="http://schemas.microsoft.com/office/drawing/2014/main" val="2379126405"/>
                    </a:ext>
                  </a:extLst>
                </a:gridCol>
                <a:gridCol w="1218206">
                  <a:extLst>
                    <a:ext uri="{9D8B030D-6E8A-4147-A177-3AD203B41FA5}">
                      <a16:colId xmlns:a16="http://schemas.microsoft.com/office/drawing/2014/main" val="1662327095"/>
                    </a:ext>
                  </a:extLst>
                </a:gridCol>
              </a:tblGrid>
              <a:tr h="1345664">
                <a:tc>
                  <a:txBody>
                    <a:bodyPr/>
                    <a:lstStyle/>
                    <a:p>
                      <a:pPr algn="ctr" fontAlgn="b"/>
                      <a:r>
                        <a:rPr lang="ru-RU" sz="2000" b="0" i="0" u="none" strike="noStrike">
                          <a:solidFill>
                            <a:schemeClr val="tx1"/>
                          </a:solidFill>
                          <a:effectLst/>
                          <a:latin typeface="Times New Roman" panose="02020603050405020304" pitchFamily="18" charset="0"/>
                        </a:rPr>
                        <a:t>математика профиль</a:t>
                      </a:r>
                    </a:p>
                  </a:txBody>
                  <a:tcPr marL="9525" marR="9525" marT="9525" marB="0" anchor="b"/>
                </a:tc>
                <a:tc>
                  <a:txBody>
                    <a:bodyPr/>
                    <a:lstStyle/>
                    <a:p>
                      <a:pPr algn="ctr" fontAlgn="b"/>
                      <a:r>
                        <a:rPr lang="ru-RU" sz="2000" b="0" i="0" u="none" strike="noStrike" dirty="0">
                          <a:solidFill>
                            <a:schemeClr val="tx1"/>
                          </a:solidFill>
                          <a:effectLst/>
                          <a:latin typeface="Times New Roman" panose="02020603050405020304" pitchFamily="18" charset="0"/>
                        </a:rPr>
                        <a:t>математика база</a:t>
                      </a:r>
                    </a:p>
                  </a:txBody>
                  <a:tcPr marL="9525" marR="9525" marT="9525" marB="0" anchor="b"/>
                </a:tc>
                <a:tc>
                  <a:txBody>
                    <a:bodyPr/>
                    <a:lstStyle/>
                    <a:p>
                      <a:pPr algn="ctr" fontAlgn="b"/>
                      <a:r>
                        <a:rPr lang="ru-RU" sz="2000" b="0" i="0" u="none" strike="noStrike">
                          <a:solidFill>
                            <a:schemeClr val="tx1"/>
                          </a:solidFill>
                          <a:effectLst/>
                          <a:latin typeface="Times New Roman" panose="02020603050405020304" pitchFamily="18" charset="0"/>
                        </a:rPr>
                        <a:t>физика</a:t>
                      </a:r>
                    </a:p>
                  </a:txBody>
                  <a:tcPr marL="9525" marR="9525" marT="9525" marB="0" anchor="b"/>
                </a:tc>
                <a:tc>
                  <a:txBody>
                    <a:bodyPr/>
                    <a:lstStyle/>
                    <a:p>
                      <a:pPr algn="ctr" fontAlgn="b"/>
                      <a:r>
                        <a:rPr lang="ru-RU" sz="2000" b="0" i="0" u="none" strike="noStrike">
                          <a:solidFill>
                            <a:schemeClr val="tx1"/>
                          </a:solidFill>
                          <a:effectLst/>
                          <a:latin typeface="Times New Roman" panose="02020603050405020304" pitchFamily="18" charset="0"/>
                        </a:rPr>
                        <a:t>химия</a:t>
                      </a:r>
                    </a:p>
                  </a:txBody>
                  <a:tcPr marL="9525" marR="9525" marT="9525" marB="0" anchor="b"/>
                </a:tc>
                <a:tc>
                  <a:txBody>
                    <a:bodyPr/>
                    <a:lstStyle/>
                    <a:p>
                      <a:pPr algn="ctr" fontAlgn="b"/>
                      <a:r>
                        <a:rPr lang="ru-RU" sz="2000" b="0" i="0" u="none" strike="noStrike">
                          <a:solidFill>
                            <a:schemeClr val="tx1"/>
                          </a:solidFill>
                          <a:effectLst/>
                          <a:latin typeface="Times New Roman" panose="02020603050405020304" pitchFamily="18" charset="0"/>
                        </a:rPr>
                        <a:t>биология</a:t>
                      </a:r>
                    </a:p>
                  </a:txBody>
                  <a:tcPr marL="9525" marR="9525" marT="9525" marB="0" anchor="b"/>
                </a:tc>
                <a:tc>
                  <a:txBody>
                    <a:bodyPr/>
                    <a:lstStyle/>
                    <a:p>
                      <a:pPr algn="ctr" fontAlgn="b"/>
                      <a:r>
                        <a:rPr lang="ru-RU" sz="2000" b="0" i="0" u="none" strike="noStrike">
                          <a:solidFill>
                            <a:schemeClr val="tx1"/>
                          </a:solidFill>
                          <a:effectLst/>
                          <a:latin typeface="Times New Roman" panose="02020603050405020304" pitchFamily="18" charset="0"/>
                        </a:rPr>
                        <a:t>история</a:t>
                      </a:r>
                    </a:p>
                  </a:txBody>
                  <a:tcPr marL="9525" marR="9525" marT="9525" marB="0" anchor="b"/>
                </a:tc>
                <a:tc>
                  <a:txBody>
                    <a:bodyPr/>
                    <a:lstStyle/>
                    <a:p>
                      <a:pPr algn="ctr" fontAlgn="b"/>
                      <a:r>
                        <a:rPr lang="ru-RU" sz="2000" b="0" i="0" u="none" strike="noStrike">
                          <a:solidFill>
                            <a:schemeClr val="tx1"/>
                          </a:solidFill>
                          <a:effectLst/>
                          <a:latin typeface="Times New Roman" panose="02020603050405020304" pitchFamily="18" charset="0"/>
                        </a:rPr>
                        <a:t>обществознание </a:t>
                      </a:r>
                    </a:p>
                  </a:txBody>
                  <a:tcPr marL="9525" marR="9525" marT="9525" marB="0" anchor="b"/>
                </a:tc>
                <a:tc>
                  <a:txBody>
                    <a:bodyPr/>
                    <a:lstStyle/>
                    <a:p>
                      <a:pPr algn="ctr" fontAlgn="b"/>
                      <a:r>
                        <a:rPr lang="ru-RU" sz="2000" b="0" i="0" u="none" strike="noStrike">
                          <a:solidFill>
                            <a:schemeClr val="tx1"/>
                          </a:solidFill>
                          <a:effectLst/>
                          <a:latin typeface="Times New Roman" panose="02020603050405020304" pitchFamily="18" charset="0"/>
                        </a:rPr>
                        <a:t>информатика</a:t>
                      </a:r>
                    </a:p>
                  </a:txBody>
                  <a:tcPr marL="9525" marR="9525" marT="9525" marB="0" anchor="b"/>
                </a:tc>
                <a:tc>
                  <a:txBody>
                    <a:bodyPr/>
                    <a:lstStyle/>
                    <a:p>
                      <a:pPr algn="ctr" fontAlgn="b"/>
                      <a:r>
                        <a:rPr lang="ru-RU" sz="2000" b="0" i="0" u="none" strike="noStrike">
                          <a:solidFill>
                            <a:schemeClr val="tx1"/>
                          </a:solidFill>
                          <a:effectLst/>
                          <a:latin typeface="Times New Roman" panose="02020603050405020304" pitchFamily="18" charset="0"/>
                        </a:rPr>
                        <a:t>английский язык</a:t>
                      </a:r>
                    </a:p>
                  </a:txBody>
                  <a:tcPr marL="9525" marR="9525" marT="9525" marB="0" anchor="b"/>
                </a:tc>
                <a:tc>
                  <a:txBody>
                    <a:bodyPr/>
                    <a:lstStyle/>
                    <a:p>
                      <a:pPr algn="ctr" fontAlgn="b"/>
                      <a:r>
                        <a:rPr lang="ru-RU" sz="2000" b="0" i="0" u="none" strike="noStrike" dirty="0">
                          <a:solidFill>
                            <a:schemeClr val="tx1"/>
                          </a:solidFill>
                          <a:effectLst/>
                          <a:latin typeface="Times New Roman" panose="02020603050405020304" pitchFamily="18" charset="0"/>
                        </a:rPr>
                        <a:t>литература</a:t>
                      </a:r>
                    </a:p>
                  </a:txBody>
                  <a:tcPr marL="9525" marR="9525" marT="9525" marB="0" anchor="b"/>
                </a:tc>
                <a:extLst>
                  <a:ext uri="{0D108BD9-81ED-4DB2-BD59-A6C34878D82A}">
                    <a16:rowId xmlns:a16="http://schemas.microsoft.com/office/drawing/2014/main" val="4015330914"/>
                  </a:ext>
                </a:extLst>
              </a:tr>
              <a:tr h="1462496">
                <a:tc>
                  <a:txBody>
                    <a:bodyPr/>
                    <a:lstStyle/>
                    <a:p>
                      <a:pPr algn="ctr" fontAlgn="b"/>
                      <a:r>
                        <a:rPr lang="ru-RU" sz="3200" u="none" strike="noStrike" dirty="0" smtClean="0">
                          <a:effectLst/>
                        </a:rPr>
                        <a:t>101</a:t>
                      </a:r>
                      <a:endParaRPr lang="ru-RU" sz="3200" u="none" strike="noStrike" dirty="0">
                        <a:effectLst/>
                      </a:endParaRPr>
                    </a:p>
                  </a:txBody>
                  <a:tcPr marL="9525" marR="9525" marT="9525" marB="0" anchor="b"/>
                </a:tc>
                <a:tc>
                  <a:txBody>
                    <a:bodyPr/>
                    <a:lstStyle/>
                    <a:p>
                      <a:pPr algn="ctr" fontAlgn="b"/>
                      <a:r>
                        <a:rPr lang="ru-RU" sz="3200" b="0" i="0" u="none" strike="noStrike" dirty="0" smtClean="0">
                          <a:solidFill>
                            <a:srgbClr val="000000"/>
                          </a:solidFill>
                          <a:effectLst/>
                          <a:latin typeface="Times New Roman" panose="02020603050405020304" pitchFamily="18" charset="0"/>
                        </a:rPr>
                        <a:t>89	</a:t>
                      </a:r>
                      <a:endParaRPr lang="ru-RU" sz="3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3200" u="none" strike="noStrike" dirty="0" smtClean="0">
                          <a:effectLst/>
                        </a:rPr>
                        <a:t>45</a:t>
                      </a:r>
                      <a:endParaRPr lang="ru-RU" sz="3200" u="none" strike="noStrike" dirty="0">
                        <a:effectLst/>
                      </a:endParaRPr>
                    </a:p>
                  </a:txBody>
                  <a:tcPr marL="9525" marR="9525" marT="9525" marB="0" anchor="b"/>
                </a:tc>
                <a:tc>
                  <a:txBody>
                    <a:bodyPr/>
                    <a:lstStyle/>
                    <a:p>
                      <a:pPr algn="ctr" fontAlgn="b"/>
                      <a:r>
                        <a:rPr lang="ru-RU" sz="3200" u="none" strike="noStrike" dirty="0" smtClean="0">
                          <a:effectLst/>
                        </a:rPr>
                        <a:t>21</a:t>
                      </a:r>
                      <a:endParaRPr lang="ru-RU" sz="3200" u="none" strike="noStrike" dirty="0">
                        <a:effectLst/>
                      </a:endParaRPr>
                    </a:p>
                  </a:txBody>
                  <a:tcPr marL="9525" marR="9525" marT="9525" marB="0" anchor="b"/>
                </a:tc>
                <a:tc>
                  <a:txBody>
                    <a:bodyPr/>
                    <a:lstStyle/>
                    <a:p>
                      <a:pPr algn="ctr" fontAlgn="b"/>
                      <a:r>
                        <a:rPr lang="ru-RU" sz="3200" u="none" strike="noStrike" dirty="0" smtClean="0">
                          <a:effectLst/>
                        </a:rPr>
                        <a:t>21</a:t>
                      </a:r>
                      <a:endParaRPr lang="ru-RU" sz="3200" u="none" strike="noStrike" dirty="0">
                        <a:effectLst/>
                      </a:endParaRPr>
                    </a:p>
                  </a:txBody>
                  <a:tcPr marL="9525" marR="9525" marT="9525" marB="0" anchor="b"/>
                </a:tc>
                <a:tc>
                  <a:txBody>
                    <a:bodyPr/>
                    <a:lstStyle/>
                    <a:p>
                      <a:pPr algn="ctr" fontAlgn="b"/>
                      <a:r>
                        <a:rPr lang="ru-RU" sz="3200" u="none" strike="noStrike" dirty="0" smtClean="0">
                          <a:effectLst/>
                        </a:rPr>
                        <a:t>14</a:t>
                      </a:r>
                      <a:endParaRPr lang="ru-RU" sz="3200" u="none" strike="noStrike" dirty="0">
                        <a:effectLst/>
                      </a:endParaRPr>
                    </a:p>
                  </a:txBody>
                  <a:tcPr marL="9525" marR="9525" marT="9525" marB="0" anchor="b"/>
                </a:tc>
                <a:tc>
                  <a:txBody>
                    <a:bodyPr/>
                    <a:lstStyle/>
                    <a:p>
                      <a:pPr algn="ctr" fontAlgn="b"/>
                      <a:r>
                        <a:rPr lang="ru-RU" sz="3200" u="none" strike="noStrike" dirty="0" smtClean="0">
                          <a:effectLst/>
                        </a:rPr>
                        <a:t>43</a:t>
                      </a:r>
                      <a:endParaRPr lang="ru-RU" sz="3200" u="none" strike="noStrike" dirty="0">
                        <a:effectLst/>
                      </a:endParaRPr>
                    </a:p>
                  </a:txBody>
                  <a:tcPr marL="9525" marR="9525" marT="9525" marB="0" anchor="b"/>
                </a:tc>
                <a:tc>
                  <a:txBody>
                    <a:bodyPr/>
                    <a:lstStyle/>
                    <a:p>
                      <a:pPr algn="ctr" fontAlgn="b"/>
                      <a:r>
                        <a:rPr lang="ru-RU" sz="3200" u="none" strike="noStrike" dirty="0" smtClean="0">
                          <a:effectLst/>
                        </a:rPr>
                        <a:t>45</a:t>
                      </a:r>
                      <a:endParaRPr lang="ru-RU" sz="3200" u="none" strike="noStrike" dirty="0">
                        <a:effectLst/>
                      </a:endParaRPr>
                    </a:p>
                  </a:txBody>
                  <a:tcPr marL="9525" marR="9525" marT="9525" marB="0" anchor="b"/>
                </a:tc>
                <a:tc>
                  <a:txBody>
                    <a:bodyPr/>
                    <a:lstStyle/>
                    <a:p>
                      <a:pPr algn="ctr" fontAlgn="b"/>
                      <a:r>
                        <a:rPr lang="ru-RU" sz="3200" u="none" strike="noStrike" dirty="0" smtClean="0">
                          <a:effectLst/>
                        </a:rPr>
                        <a:t>12</a:t>
                      </a:r>
                      <a:endParaRPr lang="ru-RU" sz="3200" u="none" strike="noStrike" dirty="0">
                        <a:effectLst/>
                      </a:endParaRPr>
                    </a:p>
                  </a:txBody>
                  <a:tcPr marL="9525" marR="9525" marT="9525" marB="0" anchor="b"/>
                </a:tc>
                <a:tc>
                  <a:txBody>
                    <a:bodyPr/>
                    <a:lstStyle/>
                    <a:p>
                      <a:pPr algn="ctr" fontAlgn="b"/>
                      <a:r>
                        <a:rPr lang="ru-RU" sz="3200" u="none" strike="noStrike" dirty="0" smtClean="0">
                          <a:effectLst/>
                        </a:rPr>
                        <a:t>4</a:t>
                      </a:r>
                      <a:endParaRPr lang="ru-RU" sz="3200" u="none" strike="noStrike" dirty="0">
                        <a:effectLst/>
                      </a:endParaRPr>
                    </a:p>
                  </a:txBody>
                  <a:tcPr marL="9525" marR="9525" marT="9525" marB="0" anchor="b"/>
                </a:tc>
                <a:extLst>
                  <a:ext uri="{0D108BD9-81ED-4DB2-BD59-A6C34878D82A}">
                    <a16:rowId xmlns:a16="http://schemas.microsoft.com/office/drawing/2014/main" val="2834443928"/>
                  </a:ext>
                </a:extLst>
              </a:tr>
            </a:tbl>
          </a:graphicData>
        </a:graphic>
      </p:graphicFrame>
    </p:spTree>
    <p:extLst>
      <p:ext uri="{BB962C8B-B14F-4D97-AF65-F5344CB8AC3E}">
        <p14:creationId xmlns:p14="http://schemas.microsoft.com/office/powerpoint/2010/main" val="2985586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4"/>
            <a:ext cx="10515600" cy="4689475"/>
          </a:xfrm>
        </p:spPr>
        <p:txBody>
          <a:bodyPr>
            <a:normAutofit fontScale="92500" lnSpcReduction="20000"/>
          </a:bodyPr>
          <a:lstStyle/>
          <a:p>
            <a:pPr algn="just"/>
            <a:r>
              <a:rPr lang="ru-RU" dirty="0"/>
              <a:t>ГИА проводится государственными экзаменационными комиссиями (далее - ГЭК)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a:t>
            </a:r>
            <a:r>
              <a:rPr lang="ru-RU" dirty="0" smtClean="0">
                <a:hlinkClick r:id="rId2"/>
              </a:rPr>
              <a:t>стандарта</a:t>
            </a:r>
            <a:endParaRPr lang="ru-RU" dirty="0" smtClean="0"/>
          </a:p>
          <a:p>
            <a:pPr algn="just"/>
            <a:r>
              <a:rPr lang="ru-RU" dirty="0"/>
              <a:t>ГИА проводится по русскому языку и математике (далее - обязательные учебные предметы). </a:t>
            </a:r>
            <a:r>
              <a:rPr lang="ru-RU" b="1" dirty="0"/>
              <a:t>Экзамены по другим учебным предметам - литературе, физике, химии, биологии, географии, истории, обществознанию, иностранным языкам (английский, немецкий, французский и испанский языки), информатике и информационно-коммуникационным технологиям (ИКТ)</a:t>
            </a:r>
            <a:r>
              <a:rPr lang="ru-RU" dirty="0"/>
              <a:t>, а также по родному языку из числа языков народов Российской Федерации и литературе народов Российской Федерации на родном языке из числа языков народов Российской Федерации (далее - родной язык и родная литература) - </a:t>
            </a:r>
            <a:r>
              <a:rPr lang="ru-RU" b="1" dirty="0"/>
              <a:t>обучающиеся сдают на добровольной основе по своему выбору.</a:t>
            </a:r>
          </a:p>
          <a:p>
            <a:pPr marL="0" indent="0" algn="just">
              <a:buNone/>
            </a:pPr>
            <a:endParaRPr lang="ru-RU" dirty="0" smtClean="0"/>
          </a:p>
          <a:p>
            <a:pPr algn="just"/>
            <a:endParaRPr lang="ru-RU" dirty="0"/>
          </a:p>
        </p:txBody>
      </p:sp>
      <p:sp>
        <p:nvSpPr>
          <p:cNvPr id="4" name="Заголовок 1"/>
          <p:cNvSpPr>
            <a:spLocks noGrp="1"/>
          </p:cNvSpPr>
          <p:nvPr>
            <p:ph type="title"/>
          </p:nvPr>
        </p:nvSpPr>
        <p:spPr/>
        <p:txBody>
          <a:bodyPr>
            <a:noAutofit/>
          </a:bodyPr>
          <a:lstStyle/>
          <a:p>
            <a:pPr algn="ctr"/>
            <a:r>
              <a:rPr lang="ru-RU" sz="2800" dirty="0" smtClean="0"/>
              <a:t>Порядок </a:t>
            </a:r>
            <a:r>
              <a:rPr lang="ru-RU" sz="2800" dirty="0"/>
              <a:t>проведения государственной итоговой аттестации по образовательным программам среднего общего </a:t>
            </a:r>
            <a:r>
              <a:rPr lang="ru-RU" sz="2800" dirty="0" smtClean="0"/>
              <a:t>образования, </a:t>
            </a:r>
            <a:br>
              <a:rPr lang="ru-RU" sz="2800" dirty="0" smtClean="0"/>
            </a:br>
            <a:r>
              <a:rPr lang="ru-RU" sz="2800" dirty="0" smtClean="0"/>
              <a:t>утвержден  приказом </a:t>
            </a:r>
            <a:r>
              <a:rPr lang="ru-RU" sz="2800" dirty="0" err="1"/>
              <a:t>Минобрнауки</a:t>
            </a:r>
            <a:r>
              <a:rPr lang="ru-RU" sz="2800" dirty="0"/>
              <a:t> России №1400 от </a:t>
            </a:r>
            <a:r>
              <a:rPr lang="ru-RU" sz="2800" dirty="0" smtClean="0"/>
              <a:t>26.12.2013</a:t>
            </a:r>
            <a:endParaRPr lang="ru-RU" sz="2800" dirty="0"/>
          </a:p>
        </p:txBody>
      </p:sp>
    </p:spTree>
    <p:extLst>
      <p:ext uri="{BB962C8B-B14F-4D97-AF65-F5344CB8AC3E}">
        <p14:creationId xmlns:p14="http://schemas.microsoft.com/office/powerpoint/2010/main" val="245680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АДКР по математике (октябрь)</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25994528"/>
              </p:ext>
            </p:extLst>
          </p:nvPr>
        </p:nvGraphicFramePr>
        <p:xfrm>
          <a:off x="838200" y="2136521"/>
          <a:ext cx="10515600" cy="35661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112082290"/>
                    </a:ext>
                  </a:extLst>
                </a:gridCol>
                <a:gridCol w="2103120">
                  <a:extLst>
                    <a:ext uri="{9D8B030D-6E8A-4147-A177-3AD203B41FA5}">
                      <a16:colId xmlns:a16="http://schemas.microsoft.com/office/drawing/2014/main" val="890578410"/>
                    </a:ext>
                  </a:extLst>
                </a:gridCol>
                <a:gridCol w="2103120">
                  <a:extLst>
                    <a:ext uri="{9D8B030D-6E8A-4147-A177-3AD203B41FA5}">
                      <a16:colId xmlns:a16="http://schemas.microsoft.com/office/drawing/2014/main" val="2345225890"/>
                    </a:ext>
                  </a:extLst>
                </a:gridCol>
                <a:gridCol w="2103120">
                  <a:extLst>
                    <a:ext uri="{9D8B030D-6E8A-4147-A177-3AD203B41FA5}">
                      <a16:colId xmlns:a16="http://schemas.microsoft.com/office/drawing/2014/main" val="3647199208"/>
                    </a:ext>
                  </a:extLst>
                </a:gridCol>
                <a:gridCol w="2103120">
                  <a:extLst>
                    <a:ext uri="{9D8B030D-6E8A-4147-A177-3AD203B41FA5}">
                      <a16:colId xmlns:a16="http://schemas.microsoft.com/office/drawing/2014/main" val="3589457010"/>
                    </a:ext>
                  </a:extLst>
                </a:gridCol>
              </a:tblGrid>
              <a:tr h="370840">
                <a:tc>
                  <a:txBody>
                    <a:bodyPr/>
                    <a:lstStyle/>
                    <a:p>
                      <a:pPr algn="ctr"/>
                      <a:r>
                        <a:rPr lang="ru-RU" sz="2400" dirty="0" smtClean="0"/>
                        <a:t>Класс </a:t>
                      </a:r>
                      <a:endParaRPr lang="ru-RU" sz="2400" dirty="0"/>
                    </a:p>
                  </a:txBody>
                  <a:tcPr/>
                </a:tc>
                <a:tc>
                  <a:txBody>
                    <a:bodyPr/>
                    <a:lstStyle/>
                    <a:p>
                      <a:pPr algn="ctr"/>
                      <a:r>
                        <a:rPr lang="ru-RU" sz="2400" dirty="0" smtClean="0"/>
                        <a:t>Зачет</a:t>
                      </a:r>
                      <a:r>
                        <a:rPr lang="ru-RU" sz="2400" baseline="0" dirty="0" smtClean="0"/>
                        <a:t>  профиль</a:t>
                      </a:r>
                      <a:endParaRPr lang="ru-RU" sz="2400" dirty="0"/>
                    </a:p>
                  </a:txBody>
                  <a:tcPr/>
                </a:tc>
                <a:tc>
                  <a:txBody>
                    <a:bodyPr/>
                    <a:lstStyle/>
                    <a:p>
                      <a:pPr algn="ctr"/>
                      <a:r>
                        <a:rPr lang="ru-RU" sz="2400" dirty="0" smtClean="0"/>
                        <a:t>Незачет  профиль</a:t>
                      </a:r>
                      <a:endParaRPr lang="ru-RU" sz="2400" dirty="0"/>
                    </a:p>
                  </a:txBody>
                  <a:tcPr/>
                </a:tc>
                <a:tc>
                  <a:txBody>
                    <a:bodyPr/>
                    <a:lstStyle/>
                    <a:p>
                      <a:pPr algn="ctr"/>
                      <a:r>
                        <a:rPr lang="ru-RU" sz="2400" dirty="0" smtClean="0"/>
                        <a:t>Зачет база </a:t>
                      </a:r>
                      <a:endParaRPr lang="ru-RU" sz="2400" dirty="0"/>
                    </a:p>
                  </a:txBody>
                  <a:tcPr/>
                </a:tc>
                <a:tc>
                  <a:txBody>
                    <a:bodyPr/>
                    <a:lstStyle/>
                    <a:p>
                      <a:pPr algn="ctr"/>
                      <a:r>
                        <a:rPr lang="ru-RU" sz="2400" dirty="0" smtClean="0"/>
                        <a:t>Незачет база</a:t>
                      </a:r>
                      <a:endParaRPr lang="ru-RU" sz="2400" dirty="0"/>
                    </a:p>
                  </a:txBody>
                  <a:tcPr/>
                </a:tc>
                <a:extLst>
                  <a:ext uri="{0D108BD9-81ED-4DB2-BD59-A6C34878D82A}">
                    <a16:rowId xmlns:a16="http://schemas.microsoft.com/office/drawing/2014/main" val="2054849164"/>
                  </a:ext>
                </a:extLst>
              </a:tr>
              <a:tr h="370840">
                <a:tc>
                  <a:txBody>
                    <a:bodyPr/>
                    <a:lstStyle/>
                    <a:p>
                      <a:pPr algn="ctr"/>
                      <a:r>
                        <a:rPr lang="ru-RU" sz="2400" dirty="0" smtClean="0"/>
                        <a:t>11А</a:t>
                      </a:r>
                      <a:endParaRPr lang="ru-RU" sz="2400" dirty="0"/>
                    </a:p>
                  </a:txBody>
                  <a:tcPr/>
                </a:tc>
                <a:tc>
                  <a:txBody>
                    <a:bodyPr/>
                    <a:lstStyle/>
                    <a:p>
                      <a:pPr algn="ctr"/>
                      <a:r>
                        <a:rPr lang="ru-RU" sz="2400" dirty="0" smtClean="0"/>
                        <a:t>11</a:t>
                      </a:r>
                      <a:endParaRPr lang="ru-RU" sz="2400" dirty="0"/>
                    </a:p>
                  </a:txBody>
                  <a:tcPr/>
                </a:tc>
                <a:tc>
                  <a:txBody>
                    <a:bodyPr/>
                    <a:lstStyle/>
                    <a:p>
                      <a:pPr algn="ctr"/>
                      <a:r>
                        <a:rPr lang="ru-RU" sz="2400" dirty="0" smtClean="0"/>
                        <a:t>3</a:t>
                      </a:r>
                      <a:endParaRPr lang="ru-RU" sz="2400" dirty="0"/>
                    </a:p>
                  </a:txBody>
                  <a:tcPr/>
                </a:tc>
                <a:tc>
                  <a:txBody>
                    <a:bodyPr/>
                    <a:lstStyle/>
                    <a:p>
                      <a:pPr algn="ctr"/>
                      <a:r>
                        <a:rPr lang="ru-RU" sz="2400" dirty="0" smtClean="0"/>
                        <a:t>10</a:t>
                      </a:r>
                      <a:endParaRPr lang="ru-RU" sz="2400" dirty="0"/>
                    </a:p>
                  </a:txBody>
                  <a:tcPr/>
                </a:tc>
                <a:tc>
                  <a:txBody>
                    <a:bodyPr/>
                    <a:lstStyle/>
                    <a:p>
                      <a:pPr algn="ctr"/>
                      <a:r>
                        <a:rPr lang="ru-RU" sz="2400" dirty="0" smtClean="0"/>
                        <a:t>2</a:t>
                      </a:r>
                      <a:endParaRPr lang="ru-RU" sz="2400" dirty="0"/>
                    </a:p>
                  </a:txBody>
                  <a:tcPr/>
                </a:tc>
                <a:extLst>
                  <a:ext uri="{0D108BD9-81ED-4DB2-BD59-A6C34878D82A}">
                    <a16:rowId xmlns:a16="http://schemas.microsoft.com/office/drawing/2014/main" val="940529366"/>
                  </a:ext>
                </a:extLst>
              </a:tr>
              <a:tr h="370840">
                <a:tc>
                  <a:txBody>
                    <a:bodyPr/>
                    <a:lstStyle/>
                    <a:p>
                      <a:pPr algn="ctr"/>
                      <a:r>
                        <a:rPr lang="ru-RU" sz="2400" dirty="0" smtClean="0"/>
                        <a:t>11Б</a:t>
                      </a:r>
                      <a:endParaRPr lang="ru-RU" sz="2400" dirty="0"/>
                    </a:p>
                  </a:txBody>
                  <a:tcPr/>
                </a:tc>
                <a:tc>
                  <a:txBody>
                    <a:bodyPr/>
                    <a:lstStyle/>
                    <a:p>
                      <a:pPr algn="ctr"/>
                      <a:r>
                        <a:rPr lang="ru-RU" sz="2400" dirty="0" smtClean="0"/>
                        <a:t>25</a:t>
                      </a:r>
                      <a:endParaRPr lang="ru-RU" sz="2400" dirty="0"/>
                    </a:p>
                  </a:txBody>
                  <a:tcPr/>
                </a:tc>
                <a:tc>
                  <a:txBody>
                    <a:bodyPr/>
                    <a:lstStyle/>
                    <a:p>
                      <a:pPr algn="ctr"/>
                      <a:r>
                        <a:rPr lang="ru-RU" sz="2400" dirty="0" smtClean="0"/>
                        <a:t>2</a:t>
                      </a:r>
                      <a:endParaRPr lang="ru-RU" sz="2400" dirty="0"/>
                    </a:p>
                  </a:txBody>
                  <a:tcPr/>
                </a:tc>
                <a:tc>
                  <a:txBody>
                    <a:bodyPr/>
                    <a:lstStyle/>
                    <a:p>
                      <a:pPr algn="ctr"/>
                      <a:r>
                        <a:rPr lang="ru-RU" sz="2400" dirty="0" smtClean="0"/>
                        <a:t>0</a:t>
                      </a:r>
                      <a:endParaRPr lang="ru-RU" sz="2400" dirty="0"/>
                    </a:p>
                  </a:txBody>
                  <a:tcPr/>
                </a:tc>
                <a:tc>
                  <a:txBody>
                    <a:bodyPr/>
                    <a:lstStyle/>
                    <a:p>
                      <a:pPr algn="ctr"/>
                      <a:r>
                        <a:rPr lang="ru-RU" sz="2400" dirty="0" smtClean="0"/>
                        <a:t>0</a:t>
                      </a:r>
                      <a:endParaRPr lang="ru-RU" sz="2400" dirty="0"/>
                    </a:p>
                  </a:txBody>
                  <a:tcPr/>
                </a:tc>
                <a:extLst>
                  <a:ext uri="{0D108BD9-81ED-4DB2-BD59-A6C34878D82A}">
                    <a16:rowId xmlns:a16="http://schemas.microsoft.com/office/drawing/2014/main" val="1332616875"/>
                  </a:ext>
                </a:extLst>
              </a:tr>
              <a:tr h="370840">
                <a:tc>
                  <a:txBody>
                    <a:bodyPr/>
                    <a:lstStyle/>
                    <a:p>
                      <a:pPr algn="ctr"/>
                      <a:r>
                        <a:rPr lang="ru-RU" sz="2400" dirty="0" smtClean="0"/>
                        <a:t>11В</a:t>
                      </a:r>
                      <a:endParaRPr lang="ru-RU" sz="2400" dirty="0"/>
                    </a:p>
                  </a:txBody>
                  <a:tcPr/>
                </a:tc>
                <a:tc>
                  <a:txBody>
                    <a:bodyPr/>
                    <a:lstStyle/>
                    <a:p>
                      <a:pPr algn="ctr"/>
                      <a:r>
                        <a:rPr lang="ru-RU" sz="2400" dirty="0" smtClean="0"/>
                        <a:t>8</a:t>
                      </a:r>
                      <a:endParaRPr lang="ru-RU" sz="2400" dirty="0"/>
                    </a:p>
                  </a:txBody>
                  <a:tcPr/>
                </a:tc>
                <a:tc>
                  <a:txBody>
                    <a:bodyPr/>
                    <a:lstStyle/>
                    <a:p>
                      <a:pPr algn="ctr"/>
                      <a:r>
                        <a:rPr lang="ru-RU" sz="2400" dirty="0" smtClean="0"/>
                        <a:t>4</a:t>
                      </a:r>
                      <a:endParaRPr lang="ru-RU" sz="2400" dirty="0"/>
                    </a:p>
                  </a:txBody>
                  <a:tcPr/>
                </a:tc>
                <a:tc>
                  <a:txBody>
                    <a:bodyPr/>
                    <a:lstStyle/>
                    <a:p>
                      <a:pPr algn="ctr"/>
                      <a:r>
                        <a:rPr lang="ru-RU" sz="2400" dirty="0" smtClean="0"/>
                        <a:t>6</a:t>
                      </a:r>
                      <a:endParaRPr lang="ru-RU" sz="2400" dirty="0"/>
                    </a:p>
                  </a:txBody>
                  <a:tcPr/>
                </a:tc>
                <a:tc>
                  <a:txBody>
                    <a:bodyPr/>
                    <a:lstStyle/>
                    <a:p>
                      <a:pPr algn="ctr"/>
                      <a:r>
                        <a:rPr lang="ru-RU" sz="2400" dirty="0" smtClean="0"/>
                        <a:t>1</a:t>
                      </a:r>
                      <a:endParaRPr lang="ru-RU" sz="2400" dirty="0"/>
                    </a:p>
                  </a:txBody>
                  <a:tcPr/>
                </a:tc>
                <a:extLst>
                  <a:ext uri="{0D108BD9-81ED-4DB2-BD59-A6C34878D82A}">
                    <a16:rowId xmlns:a16="http://schemas.microsoft.com/office/drawing/2014/main" val="3247353374"/>
                  </a:ext>
                </a:extLst>
              </a:tr>
              <a:tr h="370840">
                <a:tc>
                  <a:txBody>
                    <a:bodyPr/>
                    <a:lstStyle/>
                    <a:p>
                      <a:pPr algn="ctr"/>
                      <a:r>
                        <a:rPr lang="ru-RU" sz="2400" dirty="0" smtClean="0"/>
                        <a:t>11Г</a:t>
                      </a:r>
                      <a:endParaRPr lang="ru-RU" sz="2400" dirty="0"/>
                    </a:p>
                  </a:txBody>
                  <a:tcPr/>
                </a:tc>
                <a:tc>
                  <a:txBody>
                    <a:bodyPr/>
                    <a:lstStyle/>
                    <a:p>
                      <a:pPr algn="ctr"/>
                      <a:r>
                        <a:rPr lang="ru-RU" sz="2400" dirty="0" smtClean="0"/>
                        <a:t>22</a:t>
                      </a:r>
                      <a:endParaRPr lang="ru-RU" sz="2400" dirty="0"/>
                    </a:p>
                  </a:txBody>
                  <a:tcPr/>
                </a:tc>
                <a:tc>
                  <a:txBody>
                    <a:bodyPr/>
                    <a:lstStyle/>
                    <a:p>
                      <a:pPr algn="ctr"/>
                      <a:r>
                        <a:rPr lang="ru-RU" sz="2400" dirty="0" smtClean="0"/>
                        <a:t>4</a:t>
                      </a:r>
                      <a:endParaRPr lang="ru-RU" sz="2400" dirty="0"/>
                    </a:p>
                  </a:txBody>
                  <a:tcPr/>
                </a:tc>
                <a:tc>
                  <a:txBody>
                    <a:bodyPr/>
                    <a:lstStyle/>
                    <a:p>
                      <a:pPr algn="ctr"/>
                      <a:r>
                        <a:rPr lang="ru-RU" sz="2400" dirty="0" smtClean="0"/>
                        <a:t>2</a:t>
                      </a:r>
                      <a:endParaRPr lang="ru-RU" sz="2400" dirty="0"/>
                    </a:p>
                  </a:txBody>
                  <a:tcPr/>
                </a:tc>
                <a:tc>
                  <a:txBody>
                    <a:bodyPr/>
                    <a:lstStyle/>
                    <a:p>
                      <a:pPr algn="ctr"/>
                      <a:r>
                        <a:rPr lang="ru-RU" sz="2400" dirty="0" smtClean="0"/>
                        <a:t>0</a:t>
                      </a:r>
                      <a:endParaRPr lang="ru-RU" sz="2400" dirty="0"/>
                    </a:p>
                  </a:txBody>
                  <a:tcPr/>
                </a:tc>
                <a:extLst>
                  <a:ext uri="{0D108BD9-81ED-4DB2-BD59-A6C34878D82A}">
                    <a16:rowId xmlns:a16="http://schemas.microsoft.com/office/drawing/2014/main" val="1562122389"/>
                  </a:ext>
                </a:extLst>
              </a:tr>
              <a:tr h="370840">
                <a:tc>
                  <a:txBody>
                    <a:bodyPr/>
                    <a:lstStyle/>
                    <a:p>
                      <a:pPr algn="ctr"/>
                      <a:r>
                        <a:rPr lang="ru-RU" sz="2400" dirty="0" smtClean="0"/>
                        <a:t>11Д</a:t>
                      </a:r>
                      <a:endParaRPr lang="ru-RU" sz="2400" dirty="0"/>
                    </a:p>
                  </a:txBody>
                  <a:tcPr/>
                </a:tc>
                <a:tc>
                  <a:txBody>
                    <a:bodyPr/>
                    <a:lstStyle/>
                    <a:p>
                      <a:pPr algn="ctr"/>
                      <a:r>
                        <a:rPr lang="ru-RU" sz="2400" dirty="0" smtClean="0"/>
                        <a:t>8</a:t>
                      </a:r>
                      <a:endParaRPr lang="ru-RU" sz="2400" dirty="0"/>
                    </a:p>
                  </a:txBody>
                  <a:tcPr/>
                </a:tc>
                <a:tc>
                  <a:txBody>
                    <a:bodyPr/>
                    <a:lstStyle/>
                    <a:p>
                      <a:pPr algn="ctr"/>
                      <a:r>
                        <a:rPr lang="ru-RU" sz="2400" dirty="0" smtClean="0"/>
                        <a:t>12</a:t>
                      </a:r>
                      <a:endParaRPr lang="ru-RU" sz="2400" dirty="0"/>
                    </a:p>
                  </a:txBody>
                  <a:tcPr/>
                </a:tc>
                <a:tc>
                  <a:txBody>
                    <a:bodyPr/>
                    <a:lstStyle/>
                    <a:p>
                      <a:pPr algn="ctr"/>
                      <a:r>
                        <a:rPr lang="ru-RU" sz="2400" dirty="0" smtClean="0"/>
                        <a:t>1</a:t>
                      </a:r>
                      <a:endParaRPr lang="ru-RU" sz="2400" dirty="0"/>
                    </a:p>
                  </a:txBody>
                  <a:tcPr/>
                </a:tc>
                <a:tc>
                  <a:txBody>
                    <a:bodyPr/>
                    <a:lstStyle/>
                    <a:p>
                      <a:pPr algn="ctr"/>
                      <a:r>
                        <a:rPr lang="ru-RU" sz="2400" dirty="0" smtClean="0"/>
                        <a:t>0</a:t>
                      </a:r>
                      <a:endParaRPr lang="ru-RU" sz="2400" dirty="0"/>
                    </a:p>
                  </a:txBody>
                  <a:tcPr/>
                </a:tc>
                <a:extLst>
                  <a:ext uri="{0D108BD9-81ED-4DB2-BD59-A6C34878D82A}">
                    <a16:rowId xmlns:a16="http://schemas.microsoft.com/office/drawing/2014/main" val="3174535437"/>
                  </a:ext>
                </a:extLst>
              </a:tr>
              <a:tr h="370840">
                <a:tc>
                  <a:txBody>
                    <a:bodyPr/>
                    <a:lstStyle/>
                    <a:p>
                      <a:pPr algn="ctr"/>
                      <a:r>
                        <a:rPr lang="ru-RU" sz="2400" dirty="0" smtClean="0"/>
                        <a:t>ИТОГ</a:t>
                      </a:r>
                      <a:endParaRPr lang="ru-RU" sz="2400" dirty="0"/>
                    </a:p>
                  </a:txBody>
                  <a:tcPr/>
                </a:tc>
                <a:tc>
                  <a:txBody>
                    <a:bodyPr/>
                    <a:lstStyle/>
                    <a:p>
                      <a:pPr algn="ctr"/>
                      <a:r>
                        <a:rPr lang="ru-RU" sz="2400" dirty="0" smtClean="0"/>
                        <a:t>74</a:t>
                      </a:r>
                      <a:endParaRPr lang="ru-RU" sz="2400" dirty="0"/>
                    </a:p>
                  </a:txBody>
                  <a:tcPr/>
                </a:tc>
                <a:tc>
                  <a:txBody>
                    <a:bodyPr/>
                    <a:lstStyle/>
                    <a:p>
                      <a:pPr algn="ctr"/>
                      <a:r>
                        <a:rPr lang="ru-RU" sz="2400" dirty="0" smtClean="0"/>
                        <a:t>25</a:t>
                      </a:r>
                      <a:endParaRPr lang="ru-RU" sz="2400" dirty="0"/>
                    </a:p>
                  </a:txBody>
                  <a:tcPr/>
                </a:tc>
                <a:tc>
                  <a:txBody>
                    <a:bodyPr/>
                    <a:lstStyle/>
                    <a:p>
                      <a:pPr algn="ctr"/>
                      <a:r>
                        <a:rPr lang="ru-RU" sz="2400" dirty="0" smtClean="0"/>
                        <a:t>19</a:t>
                      </a:r>
                      <a:endParaRPr lang="ru-RU" sz="2400" dirty="0"/>
                    </a:p>
                  </a:txBody>
                  <a:tcPr/>
                </a:tc>
                <a:tc>
                  <a:txBody>
                    <a:bodyPr/>
                    <a:lstStyle/>
                    <a:p>
                      <a:pPr algn="ctr"/>
                      <a:r>
                        <a:rPr lang="ru-RU" sz="2400" dirty="0" smtClean="0"/>
                        <a:t>3</a:t>
                      </a:r>
                      <a:endParaRPr lang="ru-RU" sz="2400" dirty="0"/>
                    </a:p>
                  </a:txBody>
                  <a:tcPr/>
                </a:tc>
                <a:extLst>
                  <a:ext uri="{0D108BD9-81ED-4DB2-BD59-A6C34878D82A}">
                    <a16:rowId xmlns:a16="http://schemas.microsoft.com/office/drawing/2014/main" val="3401506518"/>
                  </a:ext>
                </a:extLst>
              </a:tr>
            </a:tbl>
          </a:graphicData>
        </a:graphic>
      </p:graphicFrame>
    </p:spTree>
    <p:extLst>
      <p:ext uri="{BB962C8B-B14F-4D97-AF65-F5344CB8AC3E}">
        <p14:creationId xmlns:p14="http://schemas.microsoft.com/office/powerpoint/2010/main" val="222240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856" y="130811"/>
            <a:ext cx="11444287" cy="482375"/>
          </a:xfrm>
        </p:spPr>
        <p:txBody>
          <a:bodyPr>
            <a:normAutofit/>
          </a:bodyPr>
          <a:lstStyle/>
          <a:p>
            <a:pPr algn="ctr"/>
            <a:r>
              <a:rPr lang="ru-RU" sz="2400" b="1" dirty="0" smtClean="0"/>
              <a:t>График дополнительных занятий по подготовке к ГИА для обучающихся 11 классов</a:t>
            </a:r>
            <a:endParaRPr lang="ru-RU" sz="24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96555751"/>
              </p:ext>
            </p:extLst>
          </p:nvPr>
        </p:nvGraphicFramePr>
        <p:xfrm>
          <a:off x="373856" y="613186"/>
          <a:ext cx="11598687" cy="6254500"/>
        </p:xfrm>
        <a:graphic>
          <a:graphicData uri="http://schemas.openxmlformats.org/drawingml/2006/table">
            <a:tbl>
              <a:tblPr firstRow="1" bandRow="1">
                <a:tableStyleId>{5C22544A-7EE6-4342-B048-85BDC9FD1C3A}</a:tableStyleId>
              </a:tblPr>
              <a:tblGrid>
                <a:gridCol w="2630893">
                  <a:extLst>
                    <a:ext uri="{9D8B030D-6E8A-4147-A177-3AD203B41FA5}">
                      <a16:colId xmlns:a16="http://schemas.microsoft.com/office/drawing/2014/main" val="4236709202"/>
                    </a:ext>
                  </a:extLst>
                </a:gridCol>
                <a:gridCol w="2008581">
                  <a:extLst>
                    <a:ext uri="{9D8B030D-6E8A-4147-A177-3AD203B41FA5}">
                      <a16:colId xmlns:a16="http://schemas.microsoft.com/office/drawing/2014/main" val="2722430884"/>
                    </a:ext>
                  </a:extLst>
                </a:gridCol>
                <a:gridCol w="2701800">
                  <a:extLst>
                    <a:ext uri="{9D8B030D-6E8A-4147-A177-3AD203B41FA5}">
                      <a16:colId xmlns:a16="http://schemas.microsoft.com/office/drawing/2014/main" val="3212729546"/>
                    </a:ext>
                  </a:extLst>
                </a:gridCol>
                <a:gridCol w="2403138">
                  <a:extLst>
                    <a:ext uri="{9D8B030D-6E8A-4147-A177-3AD203B41FA5}">
                      <a16:colId xmlns:a16="http://schemas.microsoft.com/office/drawing/2014/main" val="962675855"/>
                    </a:ext>
                  </a:extLst>
                </a:gridCol>
                <a:gridCol w="1854275">
                  <a:extLst>
                    <a:ext uri="{9D8B030D-6E8A-4147-A177-3AD203B41FA5}">
                      <a16:colId xmlns:a16="http://schemas.microsoft.com/office/drawing/2014/main" val="1093310241"/>
                    </a:ext>
                  </a:extLst>
                </a:gridCol>
              </a:tblGrid>
              <a:tr h="385039">
                <a:tc>
                  <a:txBody>
                    <a:bodyPr/>
                    <a:lstStyle/>
                    <a:p>
                      <a:r>
                        <a:rPr lang="ru-RU" sz="2000" dirty="0" smtClean="0"/>
                        <a:t>Предмет </a:t>
                      </a:r>
                      <a:endParaRPr lang="ru-RU" sz="2000" dirty="0"/>
                    </a:p>
                  </a:txBody>
                  <a:tcPr/>
                </a:tc>
                <a:tc>
                  <a:txBody>
                    <a:bodyPr/>
                    <a:lstStyle/>
                    <a:p>
                      <a:pPr algn="ctr"/>
                      <a:r>
                        <a:rPr lang="ru-RU" sz="2000" dirty="0" smtClean="0"/>
                        <a:t>Класс</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 Учитель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День недели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Время </a:t>
                      </a:r>
                    </a:p>
                  </a:txBody>
                  <a:tcPr/>
                </a:tc>
                <a:extLst>
                  <a:ext uri="{0D108BD9-81ED-4DB2-BD59-A6C34878D82A}">
                    <a16:rowId xmlns:a16="http://schemas.microsoft.com/office/drawing/2014/main" val="1512003407"/>
                  </a:ext>
                </a:extLst>
              </a:tr>
              <a:tr h="681222">
                <a:tc rowSpan="3">
                  <a:txBody>
                    <a:bodyPr/>
                    <a:lstStyle/>
                    <a:p>
                      <a:r>
                        <a:rPr lang="ru-RU" sz="2000" dirty="0" smtClean="0"/>
                        <a:t>Математика </a:t>
                      </a:r>
                      <a:endParaRPr lang="ru-RU" sz="2000" dirty="0"/>
                    </a:p>
                  </a:txBody>
                  <a:tcPr/>
                </a:tc>
                <a:tc rowSpan="2">
                  <a:txBody>
                    <a:bodyPr/>
                    <a:lstStyle/>
                    <a:p>
                      <a:pPr algn="ctr"/>
                      <a:r>
                        <a:rPr lang="ru-RU" sz="2000" dirty="0" smtClean="0"/>
                        <a:t>Г</a:t>
                      </a:r>
                      <a:endParaRPr lang="ru-RU" sz="2000" dirty="0"/>
                    </a:p>
                  </a:txBody>
                  <a:tcPr>
                    <a:lnB w="12700" cap="flat" cmpd="sng" algn="ctr">
                      <a:solidFill>
                        <a:schemeClr val="tx1"/>
                      </a:solidFill>
                      <a:prstDash val="solid"/>
                      <a:round/>
                      <a:headEnd type="none" w="med" len="med"/>
                      <a:tailEnd type="none" w="med" len="med"/>
                    </a:lnB>
                  </a:tcPr>
                </a:tc>
                <a:tc rowSpan="3">
                  <a:txBody>
                    <a:bodyPr/>
                    <a:lstStyle/>
                    <a:p>
                      <a:pPr algn="ctr"/>
                      <a:endParaRPr lang="ru-RU" sz="2000" dirty="0" smtClean="0"/>
                    </a:p>
                    <a:p>
                      <a:pPr algn="ctr"/>
                      <a:r>
                        <a:rPr lang="ru-RU" sz="2000" dirty="0" smtClean="0"/>
                        <a:t>Т.А. Постникова</a:t>
                      </a:r>
                      <a:endParaRPr lang="ru-RU" sz="2000" dirty="0"/>
                    </a:p>
                  </a:txBody>
                  <a:tcPr/>
                </a:tc>
                <a:tc>
                  <a:txBody>
                    <a:bodyPr/>
                    <a:lstStyle/>
                    <a:p>
                      <a:pPr algn="ctr"/>
                      <a:r>
                        <a:rPr lang="ru-RU" sz="2000" dirty="0" smtClean="0"/>
                        <a:t>понедельник, четверг</a:t>
                      </a:r>
                      <a:endParaRPr lang="ru-RU" sz="2000" dirty="0"/>
                    </a:p>
                  </a:txBody>
                  <a:tcPr>
                    <a:lnB w="12700" cap="flat" cmpd="sng" algn="ctr">
                      <a:solidFill>
                        <a:schemeClr val="tx1"/>
                      </a:solidFill>
                      <a:prstDash val="solid"/>
                      <a:round/>
                      <a:headEnd type="none" w="med" len="med"/>
                      <a:tailEnd type="none" w="med" len="med"/>
                    </a:lnB>
                  </a:tcPr>
                </a:tc>
                <a:tc>
                  <a:txBody>
                    <a:bodyPr/>
                    <a:lstStyle/>
                    <a:p>
                      <a:pPr algn="ctr"/>
                      <a:r>
                        <a:rPr lang="ru-RU" sz="2000" dirty="0" smtClean="0"/>
                        <a:t>с 14-00</a:t>
                      </a:r>
                      <a:endParaRPr lang="ru-RU" sz="20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600175"/>
                  </a:ext>
                </a:extLst>
              </a:tr>
              <a:tr h="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a:r>
                        <a:rPr lang="ru-RU" sz="2000" dirty="0" smtClean="0"/>
                        <a:t>пятница</a:t>
                      </a:r>
                    </a:p>
                    <a:p>
                      <a:pPr algn="ctr"/>
                      <a:r>
                        <a:rPr lang="ru-RU" sz="2000" dirty="0" smtClean="0"/>
                        <a:t>среда</a:t>
                      </a:r>
                      <a:endParaRPr lang="ru-RU" sz="2000" dirty="0"/>
                    </a:p>
                  </a:txBody>
                  <a:tcPr>
                    <a:lnT w="12700" cap="flat" cmpd="sng" algn="ctr">
                      <a:solidFill>
                        <a:schemeClr val="tx1"/>
                      </a:solidFill>
                      <a:prstDash val="solid"/>
                      <a:round/>
                      <a:headEnd type="none" w="med" len="med"/>
                      <a:tailEnd type="none" w="med" len="med"/>
                    </a:lnT>
                  </a:tcPr>
                </a:tc>
                <a:tc rowSpan="2">
                  <a:txBody>
                    <a:bodyPr/>
                    <a:lstStyle/>
                    <a:p>
                      <a:pPr algn="ctr"/>
                      <a:r>
                        <a:rPr lang="ru-RU" sz="2000" dirty="0" smtClean="0"/>
                        <a:t>с 14-00</a:t>
                      </a:r>
                    </a:p>
                    <a:p>
                      <a:pPr algn="ctr"/>
                      <a:r>
                        <a:rPr lang="ru-RU" sz="2000" dirty="0" smtClean="0"/>
                        <a:t>с 16-00</a:t>
                      </a:r>
                      <a:endParaRPr lang="ru-RU"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6591816"/>
                  </a:ext>
                </a:extLst>
              </a:tr>
              <a:tr h="612113">
                <a:tc vMerge="1">
                  <a:txBody>
                    <a:bodyPr/>
                    <a:lstStyle/>
                    <a:p>
                      <a:endParaRPr lang="ru-RU"/>
                    </a:p>
                  </a:txBody>
                  <a:tcPr/>
                </a:tc>
                <a:tc>
                  <a:txBody>
                    <a:bodyPr/>
                    <a:lstStyle/>
                    <a:p>
                      <a:pPr algn="ctr"/>
                      <a:r>
                        <a:rPr lang="ru-RU" sz="2000" dirty="0" smtClean="0"/>
                        <a:t>А,В,Д</a:t>
                      </a:r>
                      <a:endParaRPr lang="ru-RU" sz="2000" dirty="0"/>
                    </a:p>
                  </a:txBody>
                  <a:tcPr>
                    <a:lnT w="12700" cap="flat" cmpd="sng" algn="ctr">
                      <a:solidFill>
                        <a:schemeClr val="tx1"/>
                      </a:solidFill>
                      <a:prstDash val="solid"/>
                      <a:round/>
                      <a:headEnd type="none" w="med" len="med"/>
                      <a:tailEnd type="none" w="med" len="med"/>
                    </a:lnT>
                  </a:tcPr>
                </a:tc>
                <a:tc vMerge="1">
                  <a:txBody>
                    <a:bodyPr/>
                    <a:lstStyle/>
                    <a:p>
                      <a:endParaRPr lang="ru-RU"/>
                    </a:p>
                  </a:txBody>
                  <a:tcPr/>
                </a:tc>
                <a:tc vMerge="1">
                  <a:txBody>
                    <a:bodyPr/>
                    <a:lstStyle/>
                    <a:p>
                      <a:pPr algn="ctr"/>
                      <a:endParaRPr lang="ru-RU" sz="2000" dirty="0"/>
                    </a:p>
                  </a:txBody>
                  <a:tcPr>
                    <a:lnT w="12700" cap="flat" cmpd="sng" algn="ctr">
                      <a:solidFill>
                        <a:schemeClr val="tx1"/>
                      </a:solidFill>
                      <a:prstDash val="solid"/>
                      <a:round/>
                      <a:headEnd type="none" w="med" len="med"/>
                      <a:tailEnd type="none" w="med" len="med"/>
                    </a:lnT>
                  </a:tcPr>
                </a:tc>
                <a:tc vMerge="1">
                  <a:txBody>
                    <a:bodyPr/>
                    <a:lstStyle/>
                    <a:p>
                      <a:pPr algn="ctr"/>
                      <a:endParaRPr lang="ru-RU"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7099353"/>
                  </a:ext>
                </a:extLst>
              </a:tr>
              <a:tr h="387803">
                <a:tc rowSpan="2">
                  <a:txBody>
                    <a:bodyPr/>
                    <a:lstStyle/>
                    <a:p>
                      <a:r>
                        <a:rPr lang="ru-RU" sz="2000" dirty="0" smtClean="0"/>
                        <a:t>Русский язык</a:t>
                      </a:r>
                      <a:endParaRPr lang="ru-RU" sz="2000" dirty="0"/>
                    </a:p>
                  </a:txBody>
                  <a:tcPr/>
                </a:tc>
                <a:tc rowSpan="2">
                  <a:txBody>
                    <a:bodyPr/>
                    <a:lstStyle/>
                    <a:p>
                      <a:pPr algn="ctr"/>
                      <a:r>
                        <a:rPr lang="ru-RU" sz="2000" dirty="0" smtClean="0"/>
                        <a:t>А,В,Г,Д</a:t>
                      </a:r>
                      <a:endParaRPr lang="ru-RU" sz="2000" dirty="0"/>
                    </a:p>
                  </a:txBody>
                  <a:tcPr/>
                </a:tc>
                <a:tc rowSpan="2">
                  <a:txBody>
                    <a:bodyPr/>
                    <a:lstStyle/>
                    <a:p>
                      <a:pPr algn="ctr"/>
                      <a:r>
                        <a:rPr lang="ru-RU" sz="2000" dirty="0" smtClean="0"/>
                        <a:t>А.Р. </a:t>
                      </a:r>
                      <a:r>
                        <a:rPr lang="ru-RU" sz="2000" dirty="0" err="1" smtClean="0"/>
                        <a:t>Кубанцева</a:t>
                      </a:r>
                      <a:endParaRPr lang="ru-RU" sz="2000" dirty="0"/>
                    </a:p>
                  </a:txBody>
                  <a:tcPr/>
                </a:tc>
                <a:tc>
                  <a:txBody>
                    <a:bodyPr/>
                    <a:lstStyle/>
                    <a:p>
                      <a:pPr algn="ctr"/>
                      <a:r>
                        <a:rPr lang="ru-RU" sz="2000" dirty="0" smtClean="0"/>
                        <a:t>вторник, четверг</a:t>
                      </a:r>
                      <a:endParaRPr lang="ru-RU" sz="20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с 14-30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834848"/>
                  </a:ext>
                </a:extLst>
              </a:tr>
              <a:tr h="385039">
                <a:tc vMerge="1">
                  <a:txBody>
                    <a:bodyPr/>
                    <a:lstStyle/>
                    <a:p>
                      <a:endParaRPr lang="ru-RU"/>
                    </a:p>
                  </a:txBody>
                  <a:tcPr/>
                </a:tc>
                <a:tc vMerge="1">
                  <a:txBody>
                    <a:bodyPr/>
                    <a:lstStyle/>
                    <a:p>
                      <a:endParaRPr lang="ru-RU"/>
                    </a:p>
                  </a:txBody>
                  <a:tcPr/>
                </a:tc>
                <a:tc vMerge="1">
                  <a:txBody>
                    <a:bodyPr/>
                    <a:lstStyle/>
                    <a:p>
                      <a:pPr algn="ctr"/>
                      <a:endParaRPr lang="ru-RU" sz="2000" dirty="0"/>
                    </a:p>
                  </a:txBody>
                  <a:tcPr>
                    <a:lnT w="12700" cap="flat" cmpd="sng" algn="ctr">
                      <a:solidFill>
                        <a:schemeClr val="tx1"/>
                      </a:solidFill>
                      <a:prstDash val="solid"/>
                      <a:round/>
                      <a:headEnd type="none" w="med" len="med"/>
                      <a:tailEnd type="none" w="med" len="med"/>
                    </a:lnT>
                  </a:tcPr>
                </a:tc>
                <a:tc>
                  <a:txBody>
                    <a:bodyPr/>
                    <a:lstStyle/>
                    <a:p>
                      <a:pPr algn="ctr"/>
                      <a:r>
                        <a:rPr lang="ru-RU" sz="2000" dirty="0" smtClean="0"/>
                        <a:t>среда</a:t>
                      </a:r>
                      <a:endParaRPr lang="ru-RU" sz="2000" dirty="0"/>
                    </a:p>
                  </a:txBody>
                  <a:tcPr>
                    <a:lnT w="12700" cap="flat" cmpd="sng" algn="ctr">
                      <a:solidFill>
                        <a:schemeClr val="tx1"/>
                      </a:solidFill>
                      <a:prstDash val="solid"/>
                      <a:round/>
                      <a:headEnd type="none" w="med" len="med"/>
                      <a:tailEnd type="none" w="med" len="med"/>
                    </a:lnT>
                  </a:tcPr>
                </a:tc>
                <a:tc>
                  <a:txBody>
                    <a:bodyPr/>
                    <a:lstStyle/>
                    <a:p>
                      <a:pPr algn="ctr"/>
                      <a:r>
                        <a:rPr lang="ru-RU" sz="2000" dirty="0" smtClean="0"/>
                        <a:t>с 16-00</a:t>
                      </a:r>
                      <a:endParaRPr lang="ru-RU"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72550949"/>
                  </a:ext>
                </a:extLst>
              </a:tr>
              <a:tr h="385039">
                <a:tc>
                  <a:txBody>
                    <a:bodyPr/>
                    <a:lstStyle/>
                    <a:p>
                      <a:r>
                        <a:rPr lang="ru-RU" sz="2000" dirty="0" smtClean="0"/>
                        <a:t>Английский язык </a:t>
                      </a:r>
                      <a:endParaRPr lang="ru-RU" sz="2000" dirty="0"/>
                    </a:p>
                  </a:txBody>
                  <a:tcPr/>
                </a:tc>
                <a:tc>
                  <a:txBody>
                    <a:bodyPr/>
                    <a:lstStyle/>
                    <a:p>
                      <a:pPr algn="ctr"/>
                      <a:r>
                        <a:rPr lang="ru-RU" sz="2000" dirty="0" smtClean="0"/>
                        <a:t>А,Б,В,Г,Д</a:t>
                      </a:r>
                      <a:endParaRPr lang="ru-RU" sz="2000" dirty="0"/>
                    </a:p>
                  </a:txBody>
                  <a:tcPr/>
                </a:tc>
                <a:tc>
                  <a:txBody>
                    <a:bodyPr/>
                    <a:lstStyle/>
                    <a:p>
                      <a:pPr algn="ctr"/>
                      <a:r>
                        <a:rPr lang="ru-RU" sz="2000" dirty="0" smtClean="0"/>
                        <a:t>Н.В.</a:t>
                      </a:r>
                      <a:r>
                        <a:rPr lang="ru-RU" sz="2000" baseline="0" dirty="0" smtClean="0"/>
                        <a:t> Чернова </a:t>
                      </a:r>
                      <a:endParaRPr lang="ru-RU" sz="2000" dirty="0"/>
                    </a:p>
                  </a:txBody>
                  <a:tcPr/>
                </a:tc>
                <a:tc>
                  <a:txBody>
                    <a:bodyPr/>
                    <a:lstStyle/>
                    <a:p>
                      <a:pPr algn="ctr"/>
                      <a:r>
                        <a:rPr lang="ru-RU" sz="2000" dirty="0" smtClean="0"/>
                        <a:t>пятница</a:t>
                      </a:r>
                      <a:endParaRPr lang="ru-RU" sz="2000" dirty="0"/>
                    </a:p>
                  </a:txBody>
                  <a:tcPr/>
                </a:tc>
                <a:tc>
                  <a:txBody>
                    <a:bodyPr/>
                    <a:lstStyle/>
                    <a:p>
                      <a:pPr algn="ctr"/>
                      <a:r>
                        <a:rPr lang="ru-RU" sz="2000" dirty="0" smtClean="0"/>
                        <a:t>с</a:t>
                      </a:r>
                      <a:r>
                        <a:rPr lang="ru-RU" sz="2000" baseline="0" dirty="0" smtClean="0"/>
                        <a:t> </a:t>
                      </a:r>
                      <a:r>
                        <a:rPr lang="ru-RU" sz="2000" dirty="0" smtClean="0"/>
                        <a:t>13-30</a:t>
                      </a:r>
                      <a:endParaRPr lang="ru-RU" sz="2000" dirty="0"/>
                    </a:p>
                  </a:txBody>
                  <a:tcPr/>
                </a:tc>
                <a:extLst>
                  <a:ext uri="{0D108BD9-81ED-4DB2-BD59-A6C34878D82A}">
                    <a16:rowId xmlns:a16="http://schemas.microsoft.com/office/drawing/2014/main" val="1399230548"/>
                  </a:ext>
                </a:extLst>
              </a:tr>
              <a:tr h="681222">
                <a:tc>
                  <a:txBody>
                    <a:bodyPr/>
                    <a:lstStyle/>
                    <a:p>
                      <a:r>
                        <a:rPr lang="ru-RU" sz="2000" dirty="0" smtClean="0"/>
                        <a:t>Обществознание </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А,Б,В,Г,Д</a:t>
                      </a:r>
                    </a:p>
                    <a:p>
                      <a:pPr algn="ctr"/>
                      <a:endParaRPr lang="ru-RU" sz="2000" dirty="0"/>
                    </a:p>
                  </a:txBody>
                  <a:tcPr/>
                </a:tc>
                <a:tc>
                  <a:txBody>
                    <a:bodyPr/>
                    <a:lstStyle/>
                    <a:p>
                      <a:pPr algn="ctr"/>
                      <a:r>
                        <a:rPr lang="ru-RU" sz="2000" dirty="0" smtClean="0"/>
                        <a:t>Н.В. Аминова</a:t>
                      </a:r>
                      <a:endParaRPr lang="ru-RU" sz="2000" dirty="0"/>
                    </a:p>
                  </a:txBody>
                  <a:tcPr/>
                </a:tc>
                <a:tc>
                  <a:txBody>
                    <a:bodyPr/>
                    <a:lstStyle/>
                    <a:p>
                      <a:pPr algn="ctr"/>
                      <a:r>
                        <a:rPr lang="ru-RU" sz="2000" dirty="0" smtClean="0"/>
                        <a:t>вторник</a:t>
                      </a:r>
                    </a:p>
                    <a:p>
                      <a:pPr algn="ctr"/>
                      <a:r>
                        <a:rPr lang="ru-RU" sz="2000" dirty="0" smtClean="0"/>
                        <a:t>пятница</a:t>
                      </a:r>
                      <a:endParaRPr lang="ru-RU" sz="2000" dirty="0"/>
                    </a:p>
                  </a:txBody>
                  <a:tcPr/>
                </a:tc>
                <a:tc>
                  <a:txBody>
                    <a:bodyPr/>
                    <a:lstStyle/>
                    <a:p>
                      <a:pPr algn="ctr"/>
                      <a:r>
                        <a:rPr lang="ru-RU" sz="2000" baseline="0" dirty="0" smtClean="0"/>
                        <a:t>с 14-00</a:t>
                      </a:r>
                      <a:endParaRPr lang="ru-RU" sz="2000" dirty="0"/>
                    </a:p>
                  </a:txBody>
                  <a:tcPr/>
                </a:tc>
                <a:extLst>
                  <a:ext uri="{0D108BD9-81ED-4DB2-BD59-A6C34878D82A}">
                    <a16:rowId xmlns:a16="http://schemas.microsoft.com/office/drawing/2014/main" val="1666482624"/>
                  </a:ext>
                </a:extLst>
              </a:tr>
              <a:tr h="385039">
                <a:tc>
                  <a:txBody>
                    <a:bodyPr/>
                    <a:lstStyle/>
                    <a:p>
                      <a:r>
                        <a:rPr lang="ru-RU" sz="2000" dirty="0" smtClean="0"/>
                        <a:t>Химия</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А,Б,В,Г,Д</a:t>
                      </a:r>
                    </a:p>
                  </a:txBody>
                  <a:tcPr/>
                </a:tc>
                <a:tc>
                  <a:txBody>
                    <a:bodyPr/>
                    <a:lstStyle/>
                    <a:p>
                      <a:pPr algn="ctr"/>
                      <a:r>
                        <a:rPr lang="ru-RU" sz="2000" dirty="0" smtClean="0"/>
                        <a:t>В.П. Медведева</a:t>
                      </a:r>
                      <a:endParaRPr lang="ru-RU" sz="2000" dirty="0"/>
                    </a:p>
                  </a:txBody>
                  <a:tcPr/>
                </a:tc>
                <a:tc>
                  <a:txBody>
                    <a:bodyPr/>
                    <a:lstStyle/>
                    <a:p>
                      <a:pPr algn="ctr"/>
                      <a:r>
                        <a:rPr lang="ru-RU" sz="2000" dirty="0" smtClean="0"/>
                        <a:t>среда</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aseline="0" dirty="0" smtClean="0"/>
                        <a:t>с 14-00</a:t>
                      </a:r>
                      <a:endParaRPr lang="ru-RU" sz="2000" dirty="0" smtClean="0"/>
                    </a:p>
                  </a:txBody>
                  <a:tcPr/>
                </a:tc>
                <a:extLst>
                  <a:ext uri="{0D108BD9-81ED-4DB2-BD59-A6C34878D82A}">
                    <a16:rowId xmlns:a16="http://schemas.microsoft.com/office/drawing/2014/main" val="3191683337"/>
                  </a:ext>
                </a:extLst>
              </a:tr>
              <a:tr h="385039">
                <a:tc>
                  <a:txBody>
                    <a:bodyPr/>
                    <a:lstStyle/>
                    <a:p>
                      <a:r>
                        <a:rPr lang="ru-RU" sz="2000" dirty="0" smtClean="0"/>
                        <a:t>Биология </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А,Б,В,Г,Д</a:t>
                      </a:r>
                    </a:p>
                  </a:txBody>
                  <a:tcPr/>
                </a:tc>
                <a:tc>
                  <a:txBody>
                    <a:bodyPr/>
                    <a:lstStyle/>
                    <a:p>
                      <a:pPr algn="ctr"/>
                      <a:r>
                        <a:rPr lang="ru-RU" sz="2000" dirty="0" smtClean="0"/>
                        <a:t>Т.Ф. </a:t>
                      </a:r>
                      <a:r>
                        <a:rPr lang="ru-RU" sz="2000" dirty="0" err="1" smtClean="0"/>
                        <a:t>Фалевич</a:t>
                      </a:r>
                      <a:endParaRPr lang="ru-RU" sz="2000" dirty="0"/>
                    </a:p>
                  </a:txBody>
                  <a:tcPr/>
                </a:tc>
                <a:tc>
                  <a:txBody>
                    <a:bodyPr/>
                    <a:lstStyle/>
                    <a:p>
                      <a:pPr algn="ctr"/>
                      <a:r>
                        <a:rPr lang="ru-RU" sz="2000" dirty="0" smtClean="0"/>
                        <a:t>среда</a:t>
                      </a:r>
                      <a:endParaRPr lang="ru-RU" sz="2000" dirty="0"/>
                    </a:p>
                  </a:txBody>
                  <a:tcPr/>
                </a:tc>
                <a:tc>
                  <a:txBody>
                    <a:bodyPr/>
                    <a:lstStyle/>
                    <a:p>
                      <a:pPr algn="ctr"/>
                      <a:r>
                        <a:rPr lang="ru-RU" sz="2000" dirty="0" smtClean="0"/>
                        <a:t>с 14-00</a:t>
                      </a:r>
                      <a:endParaRPr lang="ru-RU" sz="2000" dirty="0"/>
                    </a:p>
                  </a:txBody>
                  <a:tcPr/>
                </a:tc>
                <a:extLst>
                  <a:ext uri="{0D108BD9-81ED-4DB2-BD59-A6C34878D82A}">
                    <a16:rowId xmlns:a16="http://schemas.microsoft.com/office/drawing/2014/main" val="1754554051"/>
                  </a:ext>
                </a:extLst>
              </a:tr>
              <a:tr h="385039">
                <a:tc>
                  <a:txBody>
                    <a:bodyPr/>
                    <a:lstStyle/>
                    <a:p>
                      <a:r>
                        <a:rPr lang="ru-RU" sz="2000" dirty="0" smtClean="0"/>
                        <a:t>Информатика </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А,Б,В,Г,Д</a:t>
                      </a:r>
                    </a:p>
                  </a:txBody>
                  <a:tcPr/>
                </a:tc>
                <a:tc>
                  <a:txBody>
                    <a:bodyPr/>
                    <a:lstStyle/>
                    <a:p>
                      <a:pPr algn="ctr"/>
                      <a:r>
                        <a:rPr lang="ru-RU" sz="2000" dirty="0" smtClean="0"/>
                        <a:t>М.В. Сыропятов</a:t>
                      </a:r>
                      <a:endParaRPr lang="ru-RU" sz="2000" dirty="0"/>
                    </a:p>
                  </a:txBody>
                  <a:tcPr/>
                </a:tc>
                <a:tc>
                  <a:txBody>
                    <a:bodyPr/>
                    <a:lstStyle/>
                    <a:p>
                      <a:pPr algn="ctr"/>
                      <a:r>
                        <a:rPr lang="ru-RU" sz="2000" dirty="0" smtClean="0"/>
                        <a:t>вторник</a:t>
                      </a:r>
                      <a:endParaRPr lang="ru-RU" sz="2000" dirty="0"/>
                    </a:p>
                  </a:txBody>
                  <a:tcPr/>
                </a:tc>
                <a:tc>
                  <a:txBody>
                    <a:bodyPr/>
                    <a:lstStyle/>
                    <a:p>
                      <a:pPr algn="ctr"/>
                      <a:r>
                        <a:rPr lang="ru-RU" sz="2000" baseline="0" dirty="0" smtClean="0"/>
                        <a:t>с 14-00</a:t>
                      </a:r>
                      <a:endParaRPr lang="ru-RU" sz="2000" dirty="0"/>
                    </a:p>
                  </a:txBody>
                  <a:tcPr/>
                </a:tc>
                <a:extLst>
                  <a:ext uri="{0D108BD9-81ED-4DB2-BD59-A6C34878D82A}">
                    <a16:rowId xmlns:a16="http://schemas.microsoft.com/office/drawing/2014/main" val="1466359159"/>
                  </a:ext>
                </a:extLst>
              </a:tr>
              <a:tr h="681222">
                <a:tc>
                  <a:txBody>
                    <a:bodyPr/>
                    <a:lstStyle/>
                    <a:p>
                      <a:r>
                        <a:rPr lang="ru-RU" sz="2000" dirty="0" smtClean="0"/>
                        <a:t>Физика </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А,Б,В,Г,Д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000" dirty="0" smtClean="0"/>
                    </a:p>
                  </a:txBody>
                  <a:tcPr/>
                </a:tc>
                <a:tc>
                  <a:txBody>
                    <a:bodyPr/>
                    <a:lstStyle/>
                    <a:p>
                      <a:pPr algn="ctr"/>
                      <a:r>
                        <a:rPr lang="ru-RU" sz="2000" dirty="0" smtClean="0"/>
                        <a:t>Л.Э.</a:t>
                      </a:r>
                      <a:r>
                        <a:rPr lang="ru-RU" sz="2000" baseline="0" dirty="0" smtClean="0"/>
                        <a:t> Анкудинова</a:t>
                      </a:r>
                      <a:endParaRPr lang="ru-RU" sz="2000" dirty="0"/>
                    </a:p>
                  </a:txBody>
                  <a:tcPr/>
                </a:tc>
                <a:tc>
                  <a:txBody>
                    <a:bodyPr/>
                    <a:lstStyle/>
                    <a:p>
                      <a:pPr algn="ctr"/>
                      <a:r>
                        <a:rPr lang="ru-RU" sz="2000" dirty="0" smtClean="0"/>
                        <a:t>каникулы ежедневно</a:t>
                      </a:r>
                      <a:endParaRPr lang="ru-RU" sz="2000" dirty="0"/>
                    </a:p>
                  </a:txBody>
                  <a:tcPr/>
                </a:tc>
                <a:tc>
                  <a:txBody>
                    <a:bodyPr/>
                    <a:lstStyle/>
                    <a:p>
                      <a:pPr algn="ctr"/>
                      <a:r>
                        <a:rPr lang="ru-RU" sz="2000" baseline="0" dirty="0" smtClean="0"/>
                        <a:t>с </a:t>
                      </a:r>
                      <a:r>
                        <a:rPr lang="ru-RU" sz="2000" dirty="0" smtClean="0"/>
                        <a:t>11-30</a:t>
                      </a:r>
                      <a:endParaRPr lang="ru-RU" sz="2000" dirty="0"/>
                    </a:p>
                  </a:txBody>
                  <a:tcPr/>
                </a:tc>
                <a:extLst>
                  <a:ext uri="{0D108BD9-81ED-4DB2-BD59-A6C34878D82A}">
                    <a16:rowId xmlns:a16="http://schemas.microsoft.com/office/drawing/2014/main" val="1395526740"/>
                  </a:ext>
                </a:extLst>
              </a:tr>
              <a:tr h="676660">
                <a:tc>
                  <a:txBody>
                    <a:bodyPr/>
                    <a:lstStyle/>
                    <a:p>
                      <a:r>
                        <a:rPr lang="ru-RU" sz="2000" dirty="0" smtClean="0"/>
                        <a:t>Литература </a:t>
                      </a:r>
                      <a:endParaRPr lang="ru-RU" sz="2000" dirty="0"/>
                    </a:p>
                  </a:txBody>
                  <a:tcPr/>
                </a:tc>
                <a:tc>
                  <a:txBody>
                    <a:bodyPr/>
                    <a:lstStyle/>
                    <a:p>
                      <a:pPr algn="ctr"/>
                      <a:r>
                        <a:rPr lang="ru-RU" sz="2000" dirty="0" smtClean="0"/>
                        <a:t>А,В,Г,Д</a:t>
                      </a:r>
                      <a:endParaRPr lang="ru-RU" sz="2000" dirty="0"/>
                    </a:p>
                  </a:txBody>
                  <a:tcPr/>
                </a:tc>
                <a:tc>
                  <a:txBody>
                    <a:bodyPr/>
                    <a:lstStyle/>
                    <a:p>
                      <a:pPr algn="ctr"/>
                      <a:r>
                        <a:rPr lang="ru-RU" sz="2000" dirty="0" smtClean="0"/>
                        <a:t>А.Р. </a:t>
                      </a:r>
                      <a:r>
                        <a:rPr lang="ru-RU" sz="2000" dirty="0" err="1" smtClean="0"/>
                        <a:t>Кубанцева</a:t>
                      </a:r>
                      <a:endParaRPr lang="ru-RU" sz="2000" dirty="0"/>
                    </a:p>
                  </a:txBody>
                  <a:tcPr/>
                </a:tc>
                <a:tc>
                  <a:txBody>
                    <a:bodyPr/>
                    <a:lstStyle/>
                    <a:p>
                      <a:pPr algn="ctr"/>
                      <a:r>
                        <a:rPr lang="ru-RU" sz="2000" dirty="0" smtClean="0"/>
                        <a:t>суббота </a:t>
                      </a:r>
                      <a:endParaRPr lang="ru-RU" sz="2000" dirty="0"/>
                    </a:p>
                  </a:txBody>
                  <a:tcPr/>
                </a:tc>
                <a:tc>
                  <a:txBody>
                    <a:bodyPr/>
                    <a:lstStyle/>
                    <a:p>
                      <a:pPr algn="ctr"/>
                      <a:r>
                        <a:rPr lang="ru-RU" sz="2000" dirty="0" smtClean="0"/>
                        <a:t>с 13-30</a:t>
                      </a:r>
                      <a:endParaRPr lang="ru-RU" sz="2000" dirty="0"/>
                    </a:p>
                  </a:txBody>
                  <a:tcPr/>
                </a:tc>
                <a:extLst>
                  <a:ext uri="{0D108BD9-81ED-4DB2-BD59-A6C34878D82A}">
                    <a16:rowId xmlns:a16="http://schemas.microsoft.com/office/drawing/2014/main" val="541530126"/>
                  </a:ext>
                </a:extLst>
              </a:tr>
            </a:tbl>
          </a:graphicData>
        </a:graphic>
      </p:graphicFrame>
    </p:spTree>
    <p:extLst>
      <p:ext uri="{BB962C8B-B14F-4D97-AF65-F5344CB8AC3E}">
        <p14:creationId xmlns:p14="http://schemas.microsoft.com/office/powerpoint/2010/main" val="3834666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1078" t="15505" r="11966" b="15214"/>
          <a:stretch/>
        </p:blipFill>
        <p:spPr>
          <a:xfrm>
            <a:off x="1" y="142876"/>
            <a:ext cx="12050524" cy="6780428"/>
          </a:xfrm>
          <a:prstGeom prst="rect">
            <a:avLst/>
          </a:prstGeom>
        </p:spPr>
      </p:pic>
    </p:spTree>
    <p:extLst>
      <p:ext uri="{BB962C8B-B14F-4D97-AF65-F5344CB8AC3E}">
        <p14:creationId xmlns:p14="http://schemas.microsoft.com/office/powerpoint/2010/main" val="72325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35980" y="624623"/>
            <a:ext cx="10905894" cy="5776913"/>
          </a:xfrm>
        </p:spPr>
        <p:txBody>
          <a:bodyPr>
            <a:normAutofit lnSpcReduction="10000"/>
          </a:bodyPr>
          <a:lstStyle/>
          <a:p>
            <a:pPr marL="0" indent="0">
              <a:buNone/>
            </a:pPr>
            <a:r>
              <a:rPr lang="ru-RU" b="1" dirty="0"/>
              <a:t>С Нормативно-правовыми документами по ГИА можно ознакомиться:</a:t>
            </a:r>
            <a:endParaRPr lang="ru-RU" dirty="0"/>
          </a:p>
          <a:p>
            <a:pPr lvl="0"/>
            <a:r>
              <a:rPr lang="ru-RU" dirty="0"/>
              <a:t>сайт ФИПИ - </a:t>
            </a:r>
            <a:r>
              <a:rPr lang="en-US" u="sng" dirty="0">
                <a:hlinkClick r:id="rId2"/>
              </a:rPr>
              <a:t>http</a:t>
            </a:r>
            <a:r>
              <a:rPr lang="ru-RU" u="sng" dirty="0">
                <a:hlinkClick r:id="rId2"/>
              </a:rPr>
              <a:t>://</a:t>
            </a:r>
            <a:r>
              <a:rPr lang="en-US" u="sng" dirty="0">
                <a:hlinkClick r:id="rId2"/>
              </a:rPr>
              <a:t>www</a:t>
            </a:r>
            <a:r>
              <a:rPr lang="ru-RU" u="sng" dirty="0">
                <a:hlinkClick r:id="rId2"/>
              </a:rPr>
              <a:t>.</a:t>
            </a:r>
            <a:r>
              <a:rPr lang="en-US" u="sng" dirty="0" err="1">
                <a:hlinkClick r:id="rId2"/>
              </a:rPr>
              <a:t>fipi</a:t>
            </a:r>
            <a:r>
              <a:rPr lang="ru-RU" u="sng" dirty="0">
                <a:hlinkClick r:id="rId2"/>
              </a:rPr>
              <a:t>.</a:t>
            </a:r>
            <a:r>
              <a:rPr lang="en-US" u="sng" dirty="0" err="1">
                <a:hlinkClick r:id="rId2"/>
              </a:rPr>
              <a:t>ru</a:t>
            </a:r>
            <a:r>
              <a:rPr lang="ru-RU" u="sng" dirty="0">
                <a:hlinkClick r:id="rId2"/>
              </a:rPr>
              <a:t>/</a:t>
            </a:r>
            <a:r>
              <a:rPr lang="ru-RU" dirty="0"/>
              <a:t>,</a:t>
            </a:r>
          </a:p>
          <a:p>
            <a:pPr lvl="0"/>
            <a:r>
              <a:rPr lang="ru-RU" dirty="0"/>
              <a:t>сайт лицея №12 - лицей12.екатеринбург.рф</a:t>
            </a:r>
          </a:p>
          <a:p>
            <a:pPr lvl="0"/>
            <a:r>
              <a:rPr lang="ru-RU" dirty="0"/>
              <a:t>учебная часть МАОУ лицея №12, кабинет 18</a:t>
            </a:r>
          </a:p>
          <a:p>
            <a:pPr marL="0" indent="0">
              <a:buNone/>
            </a:pPr>
            <a:endParaRPr lang="ru-RU" dirty="0"/>
          </a:p>
          <a:p>
            <a:pPr marL="0" indent="0">
              <a:buNone/>
            </a:pPr>
            <a:r>
              <a:rPr lang="ru-RU" b="1" dirty="0"/>
              <a:t>Консультации по ГИА:</a:t>
            </a:r>
            <a:endParaRPr lang="ru-RU" dirty="0"/>
          </a:p>
          <a:p>
            <a:pPr lvl="0"/>
            <a:r>
              <a:rPr lang="ru-RU" dirty="0"/>
              <a:t>тел 245-32-16 (с 7-45 до 16-00)</a:t>
            </a:r>
          </a:p>
          <a:p>
            <a:pPr marL="0" indent="0">
              <a:buNone/>
            </a:pPr>
            <a:r>
              <a:rPr lang="ru-RU" dirty="0"/>
              <a:t> </a:t>
            </a:r>
          </a:p>
          <a:p>
            <a:pPr marL="0" indent="0">
              <a:buNone/>
            </a:pPr>
            <a:r>
              <a:rPr lang="ru-RU" b="1" dirty="0"/>
              <a:t>Приемные дни по ГИА,  ЕГЭ:</a:t>
            </a:r>
            <a:endParaRPr lang="ru-RU" dirty="0"/>
          </a:p>
          <a:p>
            <a:pPr marL="0" lvl="0" indent="0">
              <a:buNone/>
            </a:pPr>
            <a:r>
              <a:rPr lang="ru-RU" dirty="0" smtClean="0"/>
              <a:t>заместитель </a:t>
            </a:r>
            <a:r>
              <a:rPr lang="ru-RU" dirty="0"/>
              <a:t>директора </a:t>
            </a:r>
            <a:r>
              <a:rPr lang="ru-RU" dirty="0" smtClean="0"/>
              <a:t>Бреславская </a:t>
            </a:r>
            <a:r>
              <a:rPr lang="ru-RU" dirty="0"/>
              <a:t>Татьяна Александровна – </a:t>
            </a:r>
            <a:r>
              <a:rPr lang="ru-RU" dirty="0" smtClean="0"/>
              <a:t>понедельник </a:t>
            </a:r>
            <a:r>
              <a:rPr lang="ru-RU" dirty="0"/>
              <a:t>с 7-30 до </a:t>
            </a:r>
            <a:r>
              <a:rPr lang="ru-RU" dirty="0" smtClean="0"/>
              <a:t>16-00</a:t>
            </a:r>
            <a:endParaRPr lang="ru-RU" dirty="0"/>
          </a:p>
          <a:p>
            <a:endParaRPr lang="ru-RU" dirty="0"/>
          </a:p>
        </p:txBody>
      </p:sp>
    </p:spTree>
    <p:extLst>
      <p:ext uri="{BB962C8B-B14F-4D97-AF65-F5344CB8AC3E}">
        <p14:creationId xmlns:p14="http://schemas.microsoft.com/office/powerpoint/2010/main" val="56036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85775" y="1571625"/>
            <a:ext cx="11344275" cy="5286375"/>
          </a:xfrm>
        </p:spPr>
        <p:txBody>
          <a:bodyPr>
            <a:normAutofit fontScale="92500" lnSpcReduction="20000"/>
          </a:bodyPr>
          <a:lstStyle/>
          <a:p>
            <a:pPr marL="0" indent="0">
              <a:buNone/>
            </a:pPr>
            <a:r>
              <a:rPr lang="ru-RU" dirty="0"/>
              <a:t>ГИА проводится:</a:t>
            </a:r>
          </a:p>
          <a:p>
            <a:pPr marL="0" indent="0" algn="just">
              <a:buNone/>
            </a:pPr>
            <a:r>
              <a:rPr lang="ru-RU" dirty="0"/>
              <a:t>а) </a:t>
            </a:r>
            <a:r>
              <a:rPr lang="ru-RU" b="1" dirty="0"/>
              <a:t>в форме единого государственного экзамена (далее - ЕГЭ) с использованием контрольных измерительных материалов, представляющих собой комплексы заданий </a:t>
            </a:r>
            <a:r>
              <a:rPr lang="ru-RU" b="1" dirty="0" smtClean="0"/>
              <a:t>стандартизированной формы </a:t>
            </a:r>
            <a:r>
              <a:rPr lang="ru-RU" b="1" dirty="0"/>
              <a:t>(далее - КИМ</a:t>
            </a:r>
            <a:r>
              <a:rPr lang="ru-RU" b="1" dirty="0" smtClean="0"/>
              <a:t>)</a:t>
            </a:r>
          </a:p>
          <a:p>
            <a:pPr marL="0" indent="0" algn="just">
              <a:buNone/>
            </a:pPr>
            <a:r>
              <a:rPr lang="ru-RU" dirty="0"/>
              <a:t>б) в форме государственного выпускного экзамена (далее - ГВЭ) с использованием текстов, тем, заданий, билетов - для обучающихся по образовательным программам среднего общего образования в специальных учебно-воспитательных учреждениях закрытого типа, а также в учреждениях, исполняющих наказание в виде лишения свободы, для обучающихся, получающих среднее общее образование в рамках освоения образовательных программ среднего профессионального образования, в том числе образовательных программ среднего профессионального образования, интегрированных с образовательными программами основного общего и среднего общего образования, для обучающихся с ограниченными возможностями здоровья или для обучающихся детей-инвалидов и инвалидов по образовательным программам среднего общего образования</a:t>
            </a:r>
          </a:p>
        </p:txBody>
      </p:sp>
      <p:sp>
        <p:nvSpPr>
          <p:cNvPr id="4" name="Заголовок 1"/>
          <p:cNvSpPr>
            <a:spLocks noGrp="1"/>
          </p:cNvSpPr>
          <p:nvPr>
            <p:ph type="title"/>
          </p:nvPr>
        </p:nvSpPr>
        <p:spPr/>
        <p:txBody>
          <a:bodyPr>
            <a:noAutofit/>
          </a:bodyPr>
          <a:lstStyle/>
          <a:p>
            <a:pPr algn="ctr"/>
            <a:r>
              <a:rPr lang="ru-RU" sz="2800" dirty="0" smtClean="0"/>
              <a:t>Порядок </a:t>
            </a:r>
            <a:r>
              <a:rPr lang="ru-RU" sz="2800" dirty="0"/>
              <a:t>проведения государственной итоговой аттестации по образовательным программам среднего общего </a:t>
            </a:r>
            <a:r>
              <a:rPr lang="ru-RU" sz="2800" dirty="0" smtClean="0"/>
              <a:t>образования, </a:t>
            </a:r>
            <a:br>
              <a:rPr lang="ru-RU" sz="2800" dirty="0" smtClean="0"/>
            </a:br>
            <a:r>
              <a:rPr lang="ru-RU" sz="2800" dirty="0" smtClean="0"/>
              <a:t>утвержден  приказом </a:t>
            </a:r>
            <a:r>
              <a:rPr lang="ru-RU" sz="2800" dirty="0" err="1"/>
              <a:t>Минобрнауки</a:t>
            </a:r>
            <a:r>
              <a:rPr lang="ru-RU" sz="2800" dirty="0"/>
              <a:t> России №1400 от </a:t>
            </a:r>
            <a:r>
              <a:rPr lang="ru-RU" sz="2800" dirty="0" smtClean="0"/>
              <a:t>26.12.2013</a:t>
            </a:r>
            <a:endParaRPr lang="ru-RU" sz="2800" dirty="0"/>
          </a:p>
        </p:txBody>
      </p:sp>
    </p:spTree>
    <p:extLst>
      <p:ext uri="{BB962C8B-B14F-4D97-AF65-F5344CB8AC3E}">
        <p14:creationId xmlns:p14="http://schemas.microsoft.com/office/powerpoint/2010/main" val="375330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2371241"/>
            <a:ext cx="10515600" cy="3805722"/>
          </a:xfrm>
        </p:spPr>
        <p:txBody>
          <a:bodyPr/>
          <a:lstStyle/>
          <a:p>
            <a:pPr algn="just"/>
            <a:r>
              <a:rPr lang="ru-RU" b="1" dirty="0">
                <a:solidFill>
                  <a:srgbClr val="FF0000"/>
                </a:solidFill>
              </a:rPr>
              <a:t>К ГИА допускаются обучающиеся, не имеющие академической задолженности, в том числе за итоговое сочинение </a:t>
            </a:r>
            <a:r>
              <a:rPr lang="ru-RU" dirty="0"/>
              <a:t>(изложение), и в полном объеме выполнившие учебный план или индивидуальный учебный план (имеющие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a:t>
            </a:r>
          </a:p>
          <a:p>
            <a:endParaRPr lang="ru-RU" dirty="0"/>
          </a:p>
        </p:txBody>
      </p:sp>
      <p:sp>
        <p:nvSpPr>
          <p:cNvPr id="4" name="Заголовок 1"/>
          <p:cNvSpPr>
            <a:spLocks noGrp="1"/>
          </p:cNvSpPr>
          <p:nvPr>
            <p:ph type="title"/>
          </p:nvPr>
        </p:nvSpPr>
        <p:spPr/>
        <p:txBody>
          <a:bodyPr>
            <a:noAutofit/>
          </a:bodyPr>
          <a:lstStyle/>
          <a:p>
            <a:pPr algn="ctr"/>
            <a:r>
              <a:rPr lang="ru-RU" sz="2800" dirty="0" smtClean="0"/>
              <a:t>Порядок </a:t>
            </a:r>
            <a:r>
              <a:rPr lang="ru-RU" sz="2800" dirty="0"/>
              <a:t>проведения государственной итоговой аттестации по образовательным программам среднего общего </a:t>
            </a:r>
            <a:r>
              <a:rPr lang="ru-RU" sz="2800" dirty="0" smtClean="0"/>
              <a:t>образования, </a:t>
            </a:r>
            <a:br>
              <a:rPr lang="ru-RU" sz="2800" dirty="0" smtClean="0"/>
            </a:br>
            <a:r>
              <a:rPr lang="ru-RU" sz="2800" dirty="0" smtClean="0"/>
              <a:t>утвержден  приказом </a:t>
            </a:r>
            <a:r>
              <a:rPr lang="ru-RU" sz="2800" dirty="0" err="1"/>
              <a:t>Минобрнауки</a:t>
            </a:r>
            <a:r>
              <a:rPr lang="ru-RU" sz="2800" dirty="0"/>
              <a:t> России №1400 от </a:t>
            </a:r>
            <a:r>
              <a:rPr lang="ru-RU" sz="2800" dirty="0" smtClean="0"/>
              <a:t>26.12.2013</a:t>
            </a:r>
            <a:endParaRPr lang="ru-RU" sz="2800" dirty="0"/>
          </a:p>
        </p:txBody>
      </p:sp>
    </p:spTree>
    <p:extLst>
      <p:ext uri="{BB962C8B-B14F-4D97-AF65-F5344CB8AC3E}">
        <p14:creationId xmlns:p14="http://schemas.microsoft.com/office/powerpoint/2010/main" val="3435691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4232">
              <a:srgbClr val="BED7EE"/>
            </a:gs>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3647"/>
            <a:ext cx="10515600" cy="1325563"/>
          </a:xfrm>
        </p:spPr>
        <p:txBody>
          <a:bodyPr/>
          <a:lstStyle/>
          <a:p>
            <a:pPr algn="ctr"/>
            <a:r>
              <a:rPr lang="ru-RU" sz="2800" dirty="0">
                <a:solidFill>
                  <a:prstClr val="black"/>
                </a:solidFill>
              </a:rPr>
              <a:t>Порядок проведения государственной итоговой аттестации по образовательным программам среднего общего образования, </a:t>
            </a:r>
            <a:br>
              <a:rPr lang="ru-RU" sz="2800" dirty="0">
                <a:solidFill>
                  <a:prstClr val="black"/>
                </a:solidFill>
              </a:rPr>
            </a:br>
            <a:r>
              <a:rPr lang="ru-RU" sz="2800" dirty="0">
                <a:solidFill>
                  <a:prstClr val="black"/>
                </a:solidFill>
              </a:rPr>
              <a:t>утвержден  приказом </a:t>
            </a:r>
            <a:r>
              <a:rPr lang="ru-RU" sz="2800" dirty="0" err="1">
                <a:solidFill>
                  <a:prstClr val="black"/>
                </a:solidFill>
              </a:rPr>
              <a:t>Минобрнауки</a:t>
            </a:r>
            <a:r>
              <a:rPr lang="ru-RU" sz="2800" dirty="0">
                <a:solidFill>
                  <a:prstClr val="black"/>
                </a:solidFill>
              </a:rPr>
              <a:t> России №1400 от 26.12.2013</a:t>
            </a:r>
            <a:endParaRPr lang="ru-RU" dirty="0"/>
          </a:p>
        </p:txBody>
      </p:sp>
      <p:sp>
        <p:nvSpPr>
          <p:cNvPr id="3" name="Объект 2"/>
          <p:cNvSpPr>
            <a:spLocks noGrp="1"/>
          </p:cNvSpPr>
          <p:nvPr>
            <p:ph idx="1"/>
          </p:nvPr>
        </p:nvSpPr>
        <p:spPr>
          <a:xfrm>
            <a:off x="0" y="1690688"/>
            <a:ext cx="11353800" cy="5167312"/>
          </a:xfrm>
        </p:spPr>
        <p:txBody>
          <a:bodyPr>
            <a:normAutofit fontScale="85000" lnSpcReduction="20000"/>
          </a:bodyPr>
          <a:lstStyle/>
          <a:p>
            <a:pPr algn="just"/>
            <a:r>
              <a:rPr lang="ru-RU" dirty="0"/>
              <a:t>Выбранные обучающимся учебные предметы, уровень ЕГЭ по математике, </a:t>
            </a:r>
            <a:r>
              <a:rPr lang="ru-RU" dirty="0" smtClean="0"/>
              <a:t>форма </a:t>
            </a:r>
            <a:r>
              <a:rPr lang="ru-RU" dirty="0"/>
              <a:t>ГИА </a:t>
            </a:r>
            <a:r>
              <a:rPr lang="ru-RU" dirty="0" smtClean="0"/>
              <a:t> указываются </a:t>
            </a:r>
            <a:r>
              <a:rPr lang="ru-RU" dirty="0"/>
              <a:t>им в заявлении</a:t>
            </a:r>
            <a:r>
              <a:rPr lang="ru-RU" dirty="0" smtClean="0"/>
              <a:t>.</a:t>
            </a:r>
          </a:p>
          <a:p>
            <a:pPr algn="just"/>
            <a:r>
              <a:rPr lang="ru-RU" dirty="0" smtClean="0"/>
              <a:t>Заявление </a:t>
            </a:r>
            <a:r>
              <a:rPr lang="ru-RU" dirty="0"/>
              <a:t>до 1 февраля включительно подается в организацию, осуществляющую образовательную деятельность, в которой обучающийся осваивал образовательные программы среднего общего </a:t>
            </a:r>
            <a:r>
              <a:rPr lang="ru-RU" dirty="0" smtClean="0"/>
              <a:t>образования.</a:t>
            </a:r>
          </a:p>
          <a:p>
            <a:pPr algn="just"/>
            <a:r>
              <a:rPr lang="ru-RU" dirty="0"/>
              <a:t>Обучающиеся изменяют (дополняют) выбор учебного предмета (перечня учебных предметов) при наличии у них уважительных причин (болезни или иных обстоятельств, подтвержденных документально). В этом случае обучающийся подает заявление в ГЭК с указанием измененного перечня учебных предметов, по которым он планирует пройти ГИА, и причины изменения заявленного ранее перечня. Указанное заявление подается не позднее чем за две недели до начала соответствующих экзаменов</a:t>
            </a:r>
            <a:r>
              <a:rPr lang="ru-RU" dirty="0" smtClean="0"/>
              <a:t>.</a:t>
            </a:r>
          </a:p>
          <a:p>
            <a:pPr algn="just"/>
            <a:r>
              <a:rPr lang="ru-RU" dirty="0" smtClean="0"/>
              <a:t>Заявления, </a:t>
            </a:r>
            <a:r>
              <a:rPr lang="ru-RU" dirty="0"/>
              <a:t>подаются обучающимися, выпускниками прошлых лет лично на основании документа, удостоверяющего их личность, или их родителями (законными представителями) на основании документа, удостоверяющего их личность, или уполномоченными лицами на основании документа, удостоверяющего их личность, и оформленной в установленном порядке доверенности</a:t>
            </a:r>
            <a:r>
              <a:rPr lang="ru-RU" dirty="0" smtClean="0"/>
              <a:t>.</a:t>
            </a:r>
          </a:p>
          <a:p>
            <a:endParaRPr lang="ru-RU" dirty="0"/>
          </a:p>
        </p:txBody>
      </p:sp>
    </p:spTree>
    <p:extLst>
      <p:ext uri="{BB962C8B-B14F-4D97-AF65-F5344CB8AC3E}">
        <p14:creationId xmlns:p14="http://schemas.microsoft.com/office/powerpoint/2010/main" val="1186612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008" t="1371" r="20446" b="32006"/>
          <a:stretch/>
        </p:blipFill>
        <p:spPr>
          <a:xfrm>
            <a:off x="0" y="0"/>
            <a:ext cx="12192000" cy="6805310"/>
          </a:xfrm>
        </p:spPr>
      </p:pic>
    </p:spTree>
    <p:extLst>
      <p:ext uri="{BB962C8B-B14F-4D97-AF65-F5344CB8AC3E}">
        <p14:creationId xmlns:p14="http://schemas.microsoft.com/office/powerpoint/2010/main" val="3299239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C:\Users\Бреславская\Desktop\областное совещание с министром по егэ\IMG_3421.JPG"/>
          <p:cNvPicPr>
            <a:picLocks noGrp="1"/>
          </p:cNvPicPr>
          <p:nvPr>
            <p:ph idx="1"/>
          </p:nvPr>
        </p:nvPicPr>
        <p:blipFill rotWithShape="1">
          <a:blip r:embed="rId2" cstate="print">
            <a:extLst>
              <a:ext uri="{28A0092B-C50C-407E-A947-70E740481C1C}">
                <a14:useLocalDpi xmlns:a14="http://schemas.microsoft.com/office/drawing/2010/main" val="0"/>
              </a:ext>
            </a:extLst>
          </a:blip>
          <a:srcRect l="4184" t="12909" r="9514" b="7572"/>
          <a:stretch/>
        </p:blipFill>
        <p:spPr bwMode="auto">
          <a:xfrm>
            <a:off x="352742" y="219246"/>
            <a:ext cx="11670382" cy="66387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1142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2929</Words>
  <Application>Microsoft Office PowerPoint</Application>
  <PresentationFormat>Широкоэкранный</PresentationFormat>
  <Paragraphs>702</Paragraphs>
  <Slides>43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43</vt:i4>
      </vt:variant>
    </vt:vector>
  </HeadingPairs>
  <TitlesOfParts>
    <vt:vector size="48" baseType="lpstr">
      <vt:lpstr>Arial</vt:lpstr>
      <vt:lpstr>Calibri</vt:lpstr>
      <vt:lpstr>Calibri Light</vt:lpstr>
      <vt:lpstr>Times New Roman</vt:lpstr>
      <vt:lpstr>Тема Office</vt:lpstr>
      <vt:lpstr>  НОРМАТИВНО-ПРАВОВЫЕ ДОКУМЕНТЫ ГИА 2019  ИТОГОВОЕ СОЧИНЕНИЕ  </vt:lpstr>
      <vt:lpstr>Порядок проведения государственной итоговой аттестации по образовательным программам среднего общего образования,  утвержден  приказом Минобрнауки России №1400 от 26.12.2013</vt:lpstr>
      <vt:lpstr>Порядок проведения государственной итоговой аттестации по образовательным программам среднего общего образования,  утвержден  приказом Минобрнауки России №1400 от 26.12.2013</vt:lpstr>
      <vt:lpstr>Порядок проведения государственной итоговой аттестации по образовательным программам среднего общего образования,  утвержден  приказом Минобрнауки России №1400 от 26.12.2013</vt:lpstr>
      <vt:lpstr>Порядок проведения государственной итоговой аттестации по образовательным программам среднего общего образования,  утвержден  приказом Минобрнауки России №1400 от 26.12.2013</vt:lpstr>
      <vt:lpstr>Порядок проведения государственной итоговой аттестации по образовательным программам среднего общего образования,  утвержден  приказом Минобрнауки России №1400 от 26.12.2013</vt:lpstr>
      <vt:lpstr>Порядок проведения государственной итоговой аттестации по образовательным программам среднего общего образования,  утвержден  приказом Минобрнауки России №1400 от 26.12.2013</vt:lpstr>
      <vt:lpstr>Презентация PowerPoint</vt:lpstr>
      <vt:lpstr>Презентация PowerPoint</vt:lpstr>
      <vt:lpstr>Презентация PowerPoint</vt:lpstr>
      <vt:lpstr>Презентация PowerPoint</vt:lpstr>
      <vt:lpstr>Итоговое сочинение (изложение)  - условие допуска к  государственной итоговой аттестации по образовательным программам среднего общего образования</vt:lpstr>
      <vt:lpstr>порядок подачи заявления на участие в итоговом сочинении (изложении)  (сроки, места регистрации)</vt:lpstr>
      <vt:lpstr>сроки и продолжительность написания итогового сочинения (изложения</vt:lpstr>
      <vt:lpstr>повторный допуск к написанию итогового сочинения (изложения)</vt:lpstr>
      <vt:lpstr>ознакомление с результатами итогового сочинения (изложения)</vt:lpstr>
      <vt:lpstr>проведение повторной проверки итогового сочинении (изложения)</vt:lpstr>
      <vt:lpstr>Презентация PowerPoint</vt:lpstr>
      <vt:lpstr>срок действия итогового сочинения, предоставление итогового сочинения в ВУЗы в качестве индивидуального достижения</vt:lpstr>
      <vt:lpstr>основания для удаления с итогового сочинения (изложения), об изменении и аннулировании результатов итогового сочинения (изложения)</vt:lpstr>
      <vt:lpstr>особенности организации и проведения итогового сочинения (изложения) для лиц с ОВЗ, детей инвалидов</vt:lpstr>
      <vt:lpstr>5 открытых направлений тем итогового сочинения на 2018/19 учебный год: </vt:lpstr>
      <vt:lpstr>К проверке по пяти критериям оценивания, утверждённым Рособрнадзором, допускаются итоговые сочинения (изложения), соответствующие установленным требованиям:  </vt:lpstr>
      <vt:lpstr>Итоговые сочинения (изложения) оцениваются по системе «зачет» или «незачет» по 5 критериям:</vt:lpstr>
      <vt:lpstr>Презентация PowerPoint</vt:lpstr>
      <vt:lpstr>Результаты репетиционного итогового сочинение </vt:lpstr>
      <vt:lpstr>Результаты репетиционного итогового сочинение </vt:lpstr>
      <vt:lpstr>Результаты репетиционного итогового сочинение </vt:lpstr>
      <vt:lpstr>Результаты репетиционного итогового сочинение </vt:lpstr>
      <vt:lpstr>Результаты репетиционного итогового сочинение </vt:lpstr>
      <vt:lpstr>Результаты репетиционного итогового сочинение </vt:lpstr>
      <vt:lpstr>Приказ МОПОСО от 31.10.2018 №372-И «Об утверждении графика проведения мероприятий по оценке качества подготовки обучающихся и реализации образовательных программ на территории Свердловской области в 2018-2019 учебном году»</vt:lpstr>
      <vt:lpstr>ГРАФИК КОНТОЛЬНЫХ МЕРОПРИЯТИЯ ДЛЯ ОБУЧАЮЩИХСЯ 11 КЛАССОВ  НА 2018-2019 УЧЕБНЫЙ ГОД</vt:lpstr>
      <vt:lpstr>Презентация PowerPoint</vt:lpstr>
      <vt:lpstr>Презентация PowerPoint</vt:lpstr>
      <vt:lpstr>Презентация PowerPoint</vt:lpstr>
      <vt:lpstr>Презентация PowerPoint</vt:lpstr>
      <vt:lpstr>Презентация PowerPoint</vt:lpstr>
      <vt:lpstr>Предварительный выбор предметов ЕГЭ</vt:lpstr>
      <vt:lpstr>Результаты АДКР по математике (октябрь)</vt:lpstr>
      <vt:lpstr>График дополнительных занятий по подготовке к ГИА для обучающихся 11 классов</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 А. Бреславская</dc:creator>
  <cp:lastModifiedBy>User</cp:lastModifiedBy>
  <cp:revision>70</cp:revision>
  <cp:lastPrinted>2018-11-09T10:45:21Z</cp:lastPrinted>
  <dcterms:created xsi:type="dcterms:W3CDTF">2017-09-28T04:22:47Z</dcterms:created>
  <dcterms:modified xsi:type="dcterms:W3CDTF">2018-11-19T14:00:27Z</dcterms:modified>
</cp:coreProperties>
</file>