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77" r:id="rId3"/>
    <p:sldId id="278" r:id="rId4"/>
    <p:sldId id="260" r:id="rId5"/>
    <p:sldId id="261" r:id="rId6"/>
    <p:sldId id="272" r:id="rId7"/>
    <p:sldId id="270" r:id="rId8"/>
    <p:sldId id="268" r:id="rId9"/>
    <p:sldId id="27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0" y="624110"/>
            <a:ext cx="10590212" cy="5205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Образование </a:t>
            </a:r>
            <a:r>
              <a:rPr lang="ru-RU" sz="4400" b="1" i="1" dirty="0">
                <a:solidFill>
                  <a:schemeClr val="accent1"/>
                </a:solidFill>
              </a:rPr>
              <a:t>- единый целенаправленный процесс воспитания и обучения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575" y="157385"/>
            <a:ext cx="10448925" cy="9379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Федеральный закон "Об образовании в Российской Федерации"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N </a:t>
            </a:r>
            <a:r>
              <a:rPr lang="ru-RU" sz="2400" b="1" dirty="0"/>
              <a:t>273-ФЗ от 29 декабря 2012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1200151"/>
            <a:ext cx="10734675" cy="55721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Статья 2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образование </a:t>
            </a:r>
            <a:r>
              <a:rPr lang="ru-RU" b="1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</a:t>
            </a:r>
            <a:r>
              <a:rPr lang="ru-RU" dirty="0"/>
              <a:t>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</a:t>
            </a:r>
            <a:r>
              <a:rPr lang="ru-RU" b="1" dirty="0"/>
              <a:t> воспитание </a:t>
            </a:r>
            <a:r>
              <a:rPr lang="ru-RU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b="1" dirty="0"/>
              <a:t>обучение</a:t>
            </a:r>
            <a:r>
              <a:rPr lang="ru-RU" dirty="0"/>
              <a:t>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</a:t>
            </a:r>
            <a:r>
              <a:rPr lang="ru-RU" b="1" dirty="0"/>
              <a:t>формированию у обучающихся мотивации получения образования в течение всей </a:t>
            </a:r>
            <a:r>
              <a:rPr lang="ru-RU" b="1" dirty="0" smtClean="0"/>
              <a:t>жизни</a:t>
            </a:r>
          </a:p>
          <a:p>
            <a:pPr marL="0" indent="0">
              <a:buNone/>
            </a:pPr>
            <a:r>
              <a:rPr lang="ru-RU" dirty="0"/>
              <a:t>31) </a:t>
            </a:r>
            <a:r>
              <a:rPr lang="ru-RU" b="1" dirty="0"/>
              <a:t>участники образовательных отношений </a:t>
            </a:r>
            <a:r>
              <a:rPr lang="ru-RU" dirty="0"/>
              <a:t>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2303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5" y="233585"/>
            <a:ext cx="9982200" cy="718915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Федеральный закон "Об образовании в Российской Федерации" </a:t>
            </a:r>
            <a:br>
              <a:rPr lang="ru-RU" sz="2000" b="1" dirty="0"/>
            </a:br>
            <a:r>
              <a:rPr lang="ru-RU" sz="2000" b="1" dirty="0"/>
              <a:t>N 273-ФЗ от 29 декабря 2012 </a:t>
            </a:r>
            <a:r>
              <a:rPr lang="ru-RU" sz="2000" b="1" dirty="0" smtClean="0"/>
              <a:t>года</a:t>
            </a:r>
            <a:br>
              <a:rPr lang="ru-RU" sz="20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>
                <a:solidFill>
                  <a:schemeClr val="accent1"/>
                </a:solidFill>
              </a:rPr>
              <a:t>Статья 43  </a:t>
            </a:r>
            <a:r>
              <a:rPr lang="ru-RU" sz="2200" b="1" dirty="0"/>
              <a:t>обязанности и ответственность обучающихся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951" y="1847850"/>
            <a:ext cx="10380662" cy="40633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Обучающиеся обязаны: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</a:t>
            </a:r>
            <a:r>
              <a:rPr lang="ru-RU" dirty="0" smtClean="0"/>
              <a:t>……………и </a:t>
            </a:r>
            <a:r>
              <a:rPr lang="ru-RU" dirty="0"/>
              <a:t>иных локальных нормативных актов по вопросам организации и осуществления образовательной деятельности;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5) бережно относиться к имуществу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СЕМЕЙНЫЙ  КОДЕКС  РФ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378634"/>
            <a:ext cx="11008702" cy="4532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Статья 63. Права и обязанности родителей по воспитанию и образованию детей.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1. Родители имеют право и обязаны воспитывать своих детей. Родители несут ответственность за воспитание и развитие своих детей. </a:t>
            </a:r>
            <a:r>
              <a:rPr lang="ru-RU" sz="3200" b="1" dirty="0" smtClean="0">
                <a:solidFill>
                  <a:srgbClr val="C00000"/>
                </a:solidFill>
              </a:rPr>
              <a:t>Они обязаны заботиться о здоровье: физическом, психическом, духовном и нравственном развитии своих детей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2. Родители обязаны обеспечить получение основного общего образования.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Советы родителям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7" y="1617785"/>
            <a:ext cx="11170187" cy="42934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Ежедневно беседовать с детьми на различные темы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50"/>
                </a:solidFill>
              </a:rPr>
              <a:t>как прошел день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F0"/>
                </a:solidFill>
              </a:rPr>
              <a:t>что его волнует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7030A0"/>
                </a:solidFill>
              </a:rPr>
              <a:t>о чем он мечтает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accent2"/>
                </a:solidFill>
              </a:rPr>
              <a:t>какие у него проблемы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122" y="458263"/>
            <a:ext cx="1032734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- </a:t>
            </a:r>
            <a:r>
              <a:rPr lang="ru-RU" b="1" dirty="0">
                <a:solidFill>
                  <a:srgbClr val="FF0000"/>
                </a:solidFill>
              </a:rPr>
              <a:t>обеспечение условий для самоопределения личности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0" y="2705100"/>
            <a:ext cx="10502153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5,6 класс - знакомство</a:t>
            </a:r>
          </a:p>
          <a:p>
            <a:pPr marL="0" indent="0">
              <a:buNone/>
            </a:pPr>
            <a:r>
              <a:rPr lang="ru-RU" sz="2800" b="1" dirty="0" smtClean="0"/>
              <a:t>7 </a:t>
            </a:r>
            <a:r>
              <a:rPr lang="ru-RU" sz="2800" b="1" dirty="0"/>
              <a:t>класс - </a:t>
            </a:r>
            <a:r>
              <a:rPr lang="ru-RU" sz="2800" b="1" dirty="0" smtClean="0"/>
              <a:t>проба</a:t>
            </a:r>
          </a:p>
          <a:p>
            <a:pPr marL="0" indent="0">
              <a:buNone/>
            </a:pPr>
            <a:r>
              <a:rPr lang="ru-RU" sz="2800" b="1" dirty="0" smtClean="0"/>
              <a:t>8,9 класс – выбор (</a:t>
            </a:r>
            <a:r>
              <a:rPr lang="ru-RU" sz="2800" b="1" dirty="0" err="1" smtClean="0"/>
              <a:t>предпрофильные</a:t>
            </a:r>
            <a:r>
              <a:rPr lang="ru-RU" sz="2800" b="1" dirty="0" smtClean="0"/>
              <a:t> классы)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86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48" y="193804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108280"/>
              </p:ext>
            </p:extLst>
          </p:nvPr>
        </p:nvGraphicFramePr>
        <p:xfrm>
          <a:off x="466727" y="1150255"/>
          <a:ext cx="11487148" cy="4494087"/>
        </p:xfrm>
        <a:graphic>
          <a:graphicData uri="http://schemas.openxmlformats.org/drawingml/2006/table">
            <a:tbl>
              <a:tblPr firstRow="1" firstCol="1" bandRow="1"/>
              <a:tblGrid>
                <a:gridCol w="813081">
                  <a:extLst>
                    <a:ext uri="{9D8B030D-6E8A-4147-A177-3AD203B41FA5}">
                      <a16:colId xmlns:a16="http://schemas.microsoft.com/office/drawing/2014/main" val="4192882560"/>
                    </a:ext>
                  </a:extLst>
                </a:gridCol>
                <a:gridCol w="1304713">
                  <a:extLst>
                    <a:ext uri="{9D8B030D-6E8A-4147-A177-3AD203B41FA5}">
                      <a16:colId xmlns:a16="http://schemas.microsoft.com/office/drawing/2014/main" val="2094503583"/>
                    </a:ext>
                  </a:extLst>
                </a:gridCol>
                <a:gridCol w="1115624">
                  <a:extLst>
                    <a:ext uri="{9D8B030D-6E8A-4147-A177-3AD203B41FA5}">
                      <a16:colId xmlns:a16="http://schemas.microsoft.com/office/drawing/2014/main" val="4215984285"/>
                    </a:ext>
                  </a:extLst>
                </a:gridCol>
                <a:gridCol w="1351985">
                  <a:extLst>
                    <a:ext uri="{9D8B030D-6E8A-4147-A177-3AD203B41FA5}">
                      <a16:colId xmlns:a16="http://schemas.microsoft.com/office/drawing/2014/main" val="3955930700"/>
                    </a:ext>
                  </a:extLst>
                </a:gridCol>
                <a:gridCol w="1559984">
                  <a:extLst>
                    <a:ext uri="{9D8B030D-6E8A-4147-A177-3AD203B41FA5}">
                      <a16:colId xmlns:a16="http://schemas.microsoft.com/office/drawing/2014/main" val="897204925"/>
                    </a:ext>
                  </a:extLst>
                </a:gridCol>
                <a:gridCol w="737446">
                  <a:extLst>
                    <a:ext uri="{9D8B030D-6E8A-4147-A177-3AD203B41FA5}">
                      <a16:colId xmlns:a16="http://schemas.microsoft.com/office/drawing/2014/main" val="1804890064"/>
                    </a:ext>
                  </a:extLst>
                </a:gridCol>
                <a:gridCol w="1692346">
                  <a:extLst>
                    <a:ext uri="{9D8B030D-6E8A-4147-A177-3AD203B41FA5}">
                      <a16:colId xmlns:a16="http://schemas.microsoft.com/office/drawing/2014/main" val="1163051901"/>
                    </a:ext>
                  </a:extLst>
                </a:gridCol>
                <a:gridCol w="1314168">
                  <a:extLst>
                    <a:ext uri="{9D8B030D-6E8A-4147-A177-3AD203B41FA5}">
                      <a16:colId xmlns:a16="http://schemas.microsoft.com/office/drawing/2014/main" val="3274900519"/>
                    </a:ext>
                  </a:extLst>
                </a:gridCol>
                <a:gridCol w="1597801">
                  <a:extLst>
                    <a:ext uri="{9D8B030D-6E8A-4147-A177-3AD203B41FA5}">
                      <a16:colId xmlns:a16="http://schemas.microsoft.com/office/drawing/2014/main" val="50762248"/>
                    </a:ext>
                  </a:extLst>
                </a:gridCol>
              </a:tblGrid>
              <a:tr h="3847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«5»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«4» и «5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успевающие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%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47879"/>
                  </a:ext>
                </a:extLst>
              </a:tr>
              <a:tr h="94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уважительной причины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29721"/>
                  </a:ext>
                </a:extLst>
              </a:tr>
              <a:tr h="52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383420"/>
                  </a:ext>
                </a:extLst>
              </a:tr>
              <a:tr h="52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6371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47347"/>
                  </a:ext>
                </a:extLst>
              </a:tr>
              <a:tr h="53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731339"/>
                  </a:ext>
                </a:extLst>
              </a:tr>
              <a:tr h="58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3059"/>
                  </a:ext>
                </a:extLst>
              </a:tr>
              <a:tr h="53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43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56647" y="157861"/>
            <a:ext cx="710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четверть 2018-2019 учебный год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6" y="295275"/>
            <a:ext cx="10582274" cy="1790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График проведения мероприятий по оценке качества подготовки обучающихся и реализации образовательных </a:t>
            </a:r>
            <a:r>
              <a:rPr lang="ru-RU" sz="2400" b="1" dirty="0" smtClean="0"/>
              <a:t>программ </a:t>
            </a:r>
            <a:br>
              <a:rPr lang="ru-RU" sz="2400" b="1" dirty="0" smtClean="0"/>
            </a:br>
            <a:r>
              <a:rPr lang="ru-RU" sz="2400" b="1" dirty="0" smtClean="0"/>
              <a:t>8 класс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 smtClean="0"/>
              <a:t>(приказ МОПОСО №372-И </a:t>
            </a:r>
            <a:r>
              <a:rPr lang="ru-RU" sz="1800" b="1" dirty="0"/>
              <a:t>от </a:t>
            </a:r>
            <a:r>
              <a:rPr lang="ru-RU" sz="1800" b="1" dirty="0" smtClean="0"/>
              <a:t>31.10.2018 «</a:t>
            </a:r>
            <a:r>
              <a:rPr lang="ru-RU" sz="1800" b="1" dirty="0"/>
              <a:t>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</a:t>
            </a:r>
            <a:r>
              <a:rPr lang="ru-RU" sz="1800" b="1" dirty="0" smtClean="0"/>
              <a:t>»)</a:t>
            </a:r>
            <a:endParaRPr lang="ru-RU" sz="1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7895"/>
              </p:ext>
            </p:extLst>
          </p:nvPr>
        </p:nvGraphicFramePr>
        <p:xfrm>
          <a:off x="1190625" y="2343152"/>
          <a:ext cx="9867900" cy="3649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6151">
                  <a:extLst>
                    <a:ext uri="{9D8B030D-6E8A-4147-A177-3AD203B41FA5}">
                      <a16:colId xmlns:a16="http://schemas.microsoft.com/office/drawing/2014/main" val="324272959"/>
                    </a:ext>
                  </a:extLst>
                </a:gridCol>
                <a:gridCol w="3455685">
                  <a:extLst>
                    <a:ext uri="{9D8B030D-6E8A-4147-A177-3AD203B41FA5}">
                      <a16:colId xmlns:a16="http://schemas.microsoft.com/office/drawing/2014/main" val="75962491"/>
                    </a:ext>
                  </a:extLst>
                </a:gridCol>
                <a:gridCol w="3686064">
                  <a:extLst>
                    <a:ext uri="{9D8B030D-6E8A-4147-A177-3AD203B41FA5}">
                      <a16:colId xmlns:a16="http://schemas.microsoft.com/office/drawing/2014/main" val="376660739"/>
                    </a:ext>
                  </a:extLst>
                </a:gridCol>
              </a:tblGrid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Мероприятие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901025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07.12.2018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ДКР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РУССКИЙ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287231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21.12.2018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ДКР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7683123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неделя декабря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зачеты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Профильные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4754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ОБЩЕСТВОЗНАНИЕ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215945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5614174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53673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544812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7070925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6188596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23.04.1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1212065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25.04.1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3349763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неделя апреля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зачеты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Информатике, профильной математике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6865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773</TotalTime>
  <Words>434</Words>
  <Application>Microsoft Office PowerPoint</Application>
  <PresentationFormat>Широкоэкранный</PresentationFormat>
  <Paragraphs>143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</vt:lpstr>
      <vt:lpstr>Федеральный закон "Об образовании в Российской Федерации"  N 273-ФЗ от 29 декабря 2012 года</vt:lpstr>
      <vt:lpstr>Федеральный закон "Об образовании в Российской Федерации"  N 273-ФЗ от 29 декабря 2012 года  Статья 43  обязанности и ответственность обучающихся</vt:lpstr>
      <vt:lpstr> </vt:lpstr>
      <vt:lpstr>          СЕМЕЙНЫЙ  КОДЕКС  РФ</vt:lpstr>
      <vt:lpstr>Советы родителям</vt:lpstr>
      <vt:lpstr>Цель обучения - обеспечение условий для самоопределения личности </vt:lpstr>
      <vt:lpstr>               </vt:lpstr>
      <vt:lpstr>График проведения мероприятий по оценке качества подготовки обучающихся и реализации образовательных программ  8 класс (приказ МОПОСО №372-И от 31.10.2018 «Об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году»)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User</cp:lastModifiedBy>
  <cp:revision>58</cp:revision>
  <dcterms:created xsi:type="dcterms:W3CDTF">2014-09-25T08:49:17Z</dcterms:created>
  <dcterms:modified xsi:type="dcterms:W3CDTF">2018-11-16T14:50:56Z</dcterms:modified>
</cp:coreProperties>
</file>