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handoutMasterIdLst>
    <p:handoutMasterId r:id="rId12"/>
  </p:handoutMasterIdLst>
  <p:sldIdLst>
    <p:sldId id="259" r:id="rId2"/>
    <p:sldId id="277" r:id="rId3"/>
    <p:sldId id="278" r:id="rId4"/>
    <p:sldId id="260" r:id="rId5"/>
    <p:sldId id="270" r:id="rId6"/>
    <p:sldId id="273" r:id="rId7"/>
    <p:sldId id="268" r:id="rId8"/>
    <p:sldId id="276" r:id="rId9"/>
    <p:sldId id="275" r:id="rId10"/>
    <p:sldId id="267" r:id="rId11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0C652C-426C-4849-85F7-D1D7FBD1CEEB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0A854-90F8-4388-9F2D-AC8BB000A3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065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9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381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1044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054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5141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872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117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780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928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51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996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848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229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798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734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260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25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   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7750" y="624110"/>
            <a:ext cx="10590212" cy="520519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32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sz="4400" b="1" i="1" dirty="0" smtClean="0">
                <a:solidFill>
                  <a:schemeClr val="accent1"/>
                </a:solidFill>
              </a:rPr>
              <a:t>Образование </a:t>
            </a:r>
            <a:r>
              <a:rPr lang="ru-RU" sz="4400" b="1" i="1" dirty="0">
                <a:solidFill>
                  <a:schemeClr val="accent1"/>
                </a:solidFill>
              </a:rPr>
              <a:t>- единый целенаправленный процесс воспитания и обучения</a:t>
            </a:r>
            <a:endParaRPr lang="ru-RU" sz="44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360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4000" b="1" dirty="0" smtClean="0">
              <a:solidFill>
                <a:schemeClr val="tx1"/>
              </a:solidFill>
            </a:endParaRPr>
          </a:p>
          <a:p>
            <a:r>
              <a:rPr lang="ru-RU" sz="4000" b="1" dirty="0">
                <a:solidFill>
                  <a:schemeClr val="tx1"/>
                </a:solidFill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</a:rPr>
              <a:t>     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ru-RU" sz="4000" b="1" dirty="0">
                <a:solidFill>
                  <a:schemeClr val="tx1"/>
                </a:solidFill>
              </a:rPr>
              <a:t>С</a:t>
            </a:r>
            <a:r>
              <a:rPr lang="ru-RU" sz="4000" b="1" dirty="0" smtClean="0">
                <a:solidFill>
                  <a:schemeClr val="tx1"/>
                </a:solidFill>
              </a:rPr>
              <a:t>пасибо за внимание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99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2575" y="157385"/>
            <a:ext cx="10448925" cy="93799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/>
              <a:t>Федеральный закон "Об образовании в Российской Федерации"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N </a:t>
            </a:r>
            <a:r>
              <a:rPr lang="ru-RU" sz="2400" b="1" dirty="0"/>
              <a:t>273-ФЗ от 29 декабря 2012 года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7275" y="1200151"/>
            <a:ext cx="10734675" cy="557212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accent1"/>
                </a:solidFill>
              </a:rPr>
              <a:t>Статья 2</a:t>
            </a:r>
          </a:p>
          <a:p>
            <a:pPr marL="0" indent="0">
              <a:buNone/>
            </a:pPr>
            <a:r>
              <a:rPr lang="ru-RU" dirty="0" smtClean="0"/>
              <a:t>1) </a:t>
            </a:r>
            <a:r>
              <a:rPr lang="ru-RU" b="1" dirty="0" smtClean="0"/>
              <a:t>образование </a:t>
            </a:r>
            <a:r>
              <a:rPr lang="ru-RU" b="1" dirty="0"/>
              <a:t>- единый целенаправленный процесс воспитания и обучения, являющийся общественно значимым благом и осуществляемый в интересах человека, семьи, общества и государства,</a:t>
            </a:r>
            <a:r>
              <a:rPr lang="ru-RU" dirty="0"/>
              <a:t> а также совокупность приобретаемых знаний, умений, навыков, ценностных установок, опыта деятельности и компетенции определенных объема и сложности в целях интеллектуального, духовно-нравственного, творческого, физического и (или) профессионального развития человека, удовлетворения его образовательных потребностей и интересов;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2)</a:t>
            </a:r>
            <a:r>
              <a:rPr lang="ru-RU" b="1" dirty="0"/>
              <a:t> воспитание </a:t>
            </a:r>
            <a:r>
              <a:rPr lang="ru-RU" dirty="0"/>
              <a:t>- деятельность, направленная на развитие личности, создание условий для самоопределения и социализации обучающегося на основе социокультурных, духовно-нравственных ценностей и принятых в обществе правил и норм поведения в интересах человека, семьи, общества и государства;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3) </a:t>
            </a:r>
            <a:r>
              <a:rPr lang="ru-RU" b="1" dirty="0"/>
              <a:t>обучение</a:t>
            </a:r>
            <a:r>
              <a:rPr lang="ru-RU" dirty="0"/>
              <a:t> - целенаправленный процесс организации деятельности обучающихся по овладению знаниями, умениями, навыками и компетенцией, приобретению опыта деятельности, развитию способностей, приобретению опыта применения знаний в повседневной жизни и </a:t>
            </a:r>
            <a:r>
              <a:rPr lang="ru-RU" b="1" dirty="0"/>
              <a:t>формированию у обучающихся мотивации получения образования в течение всей </a:t>
            </a:r>
            <a:r>
              <a:rPr lang="ru-RU" b="1" dirty="0" smtClean="0"/>
              <a:t>жизни</a:t>
            </a:r>
          </a:p>
          <a:p>
            <a:pPr marL="0" indent="0">
              <a:buNone/>
            </a:pPr>
            <a:r>
              <a:rPr lang="ru-RU" dirty="0"/>
              <a:t>31) </a:t>
            </a:r>
            <a:r>
              <a:rPr lang="ru-RU" b="1" dirty="0"/>
              <a:t>участники образовательных отношений </a:t>
            </a:r>
            <a:r>
              <a:rPr lang="ru-RU" dirty="0"/>
              <a:t>- обучающиеся, родители (законные представители) несовершеннолетних обучающихся, педагогические работники и их представители, организации, осуществляющие образовательную деятельность;</a:t>
            </a:r>
          </a:p>
        </p:txBody>
      </p:sp>
    </p:spTree>
    <p:extLst>
      <p:ext uri="{BB962C8B-B14F-4D97-AF65-F5344CB8AC3E}">
        <p14:creationId xmlns:p14="http://schemas.microsoft.com/office/powerpoint/2010/main" val="230330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9275" y="233585"/>
            <a:ext cx="9982200" cy="718915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Федеральный закон "Об образовании в Российской Федерации" </a:t>
            </a:r>
            <a:br>
              <a:rPr lang="ru-RU" sz="2000" b="1" dirty="0"/>
            </a:br>
            <a:r>
              <a:rPr lang="ru-RU" sz="2000" b="1" dirty="0"/>
              <a:t>N 273-ФЗ от 29 декабря 2012 </a:t>
            </a:r>
            <a:r>
              <a:rPr lang="ru-RU" sz="2000" b="1" dirty="0" smtClean="0"/>
              <a:t>года</a:t>
            </a:r>
            <a:br>
              <a:rPr lang="ru-RU" sz="2000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2200" b="1" dirty="0">
                <a:solidFill>
                  <a:schemeClr val="accent1"/>
                </a:solidFill>
              </a:rPr>
              <a:t>Статья 43  </a:t>
            </a:r>
            <a:r>
              <a:rPr lang="ru-RU" sz="2200" b="1" dirty="0"/>
              <a:t>обязанности и ответственность обучающихся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3951" y="1847850"/>
            <a:ext cx="10380662" cy="406337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1</a:t>
            </a:r>
            <a:r>
              <a:rPr lang="ru-RU" dirty="0"/>
              <a:t>. Обучающиеся обязаны: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1) добросовестно осваивать образовательную программу, выполнять индивидуальный учебный план, в том числе посещать предусмотренные учебным планом или индивидуальным учебным планом учебные занятия, осуществлять самостоятельную подготовку к занятиям, выполнять задания, данные педагогическими работниками в рамках образовательной программы;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2) выполнять требования устава организации, осуществляющей образовательную деятельность, правил внутреннего распорядка, </a:t>
            </a:r>
            <a:r>
              <a:rPr lang="ru-RU" dirty="0" smtClean="0"/>
              <a:t>……………и </a:t>
            </a:r>
            <a:r>
              <a:rPr lang="ru-RU" dirty="0"/>
              <a:t>иных локальных нормативных актов по вопросам организации и осуществления образовательной деятельности;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3) заботиться о сохранении и об укреплении своего здоровья, стремиться к нравственному, духовному и физическому развитию и самосовершенствованию;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4) уважать честь и достоинство других обучающихся и работников организации, осуществляющей образовательную деятельность, не создавать препятствий для получения образования другими обучающимися;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5) бережно относиться к имуществу организации, осуществляющей образовательную деятельность.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738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8462" y="689317"/>
            <a:ext cx="9746150" cy="5221905"/>
          </a:xfrm>
        </p:spPr>
        <p:txBody>
          <a:bodyPr>
            <a:normAutofit fontScale="85000" lnSpcReduction="10000"/>
          </a:bodyPr>
          <a:lstStyle/>
          <a:p>
            <a:r>
              <a:rPr lang="ru-RU" sz="4600" b="1" dirty="0">
                <a:solidFill>
                  <a:schemeClr val="tx1"/>
                </a:solidFill>
              </a:rPr>
              <a:t>Ребенок  учится тому,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Что видит у себя в дому,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Родители – пример тому.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Кто при жене и детях  груб,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Кому язык распутства люб,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Пусть помнит, что с лихвой получит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От них все то, чему их  учит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                                                                         Севастьян  </a:t>
            </a:r>
            <a:r>
              <a:rPr lang="ru-RU" sz="2800" b="1" dirty="0" err="1">
                <a:solidFill>
                  <a:schemeClr val="tx1"/>
                </a:solidFill>
              </a:rPr>
              <a:t>Брант</a:t>
            </a:r>
            <a:endParaRPr lang="ru-RU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8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62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4122" y="458263"/>
            <a:ext cx="10327341" cy="12808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Цель обучения - </a:t>
            </a:r>
            <a:r>
              <a:rPr lang="ru-RU" b="1" dirty="0">
                <a:solidFill>
                  <a:srgbClr val="FF0000"/>
                </a:solidFill>
              </a:rPr>
              <a:t>обеспечение условий для самоопределения личности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5460" y="2705100"/>
            <a:ext cx="10502153" cy="106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 smtClean="0"/>
              <a:t>5,6 класс - знакомство</a:t>
            </a:r>
          </a:p>
          <a:p>
            <a:pPr marL="0" indent="0">
              <a:buNone/>
            </a:pPr>
            <a:r>
              <a:rPr lang="ru-RU" sz="2800" b="1" dirty="0" smtClean="0"/>
              <a:t>7 </a:t>
            </a:r>
            <a:r>
              <a:rPr lang="ru-RU" sz="2800" b="1" dirty="0"/>
              <a:t>класс - </a:t>
            </a:r>
            <a:r>
              <a:rPr lang="ru-RU" sz="2800" b="1" dirty="0" smtClean="0"/>
              <a:t>проба</a:t>
            </a:r>
          </a:p>
          <a:p>
            <a:pPr marL="0" indent="0">
              <a:buNone/>
            </a:pPr>
            <a:r>
              <a:rPr lang="ru-RU" sz="2800" b="1" dirty="0" smtClean="0"/>
              <a:t>8,9 класс – выбор (</a:t>
            </a:r>
            <a:r>
              <a:rPr lang="ru-RU" sz="2800" b="1" dirty="0" err="1" smtClean="0"/>
              <a:t>предпрофильные</a:t>
            </a:r>
            <a:r>
              <a:rPr lang="ru-RU" sz="2800" b="1" dirty="0" smtClean="0"/>
              <a:t> классы)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86862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24635" y="624110"/>
            <a:ext cx="9379977" cy="1280890"/>
          </a:xfrm>
        </p:spPr>
        <p:txBody>
          <a:bodyPr/>
          <a:lstStyle/>
          <a:p>
            <a:r>
              <a:rPr lang="ru-RU" dirty="0" smtClean="0"/>
              <a:t>7 класс - «Проба»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3788" y="1649506"/>
            <a:ext cx="10077917" cy="4670612"/>
          </a:xfrm>
        </p:spPr>
        <p:txBody>
          <a:bodyPr>
            <a:noAutofit/>
          </a:bodyPr>
          <a:lstStyle/>
          <a:p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Межклассные  группы</a:t>
            </a:r>
          </a:p>
          <a:p>
            <a:r>
              <a:rPr lang="ru-RU" sz="2800" dirty="0" smtClean="0"/>
              <a:t>2 – физико-математическая</a:t>
            </a:r>
          </a:p>
          <a:p>
            <a:r>
              <a:rPr lang="ru-RU" sz="2800" dirty="0" smtClean="0"/>
              <a:t>2 – информационно-технологическая</a:t>
            </a:r>
          </a:p>
          <a:p>
            <a:r>
              <a:rPr lang="ru-RU" sz="2800" dirty="0" smtClean="0"/>
              <a:t>1 – естественно-научная</a:t>
            </a:r>
          </a:p>
          <a:p>
            <a:r>
              <a:rPr lang="ru-RU" sz="2800" dirty="0" smtClean="0"/>
              <a:t>1 – универсальная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Один день в неделю – лицейский (понедельник)</a:t>
            </a:r>
          </a:p>
        </p:txBody>
      </p:sp>
    </p:spTree>
    <p:extLst>
      <p:ext uri="{BB962C8B-B14F-4D97-AF65-F5344CB8AC3E}">
        <p14:creationId xmlns:p14="http://schemas.microsoft.com/office/powerpoint/2010/main" val="297398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0948" y="193804"/>
            <a:ext cx="8911687" cy="128089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               </a:t>
            </a:r>
            <a:endParaRPr lang="ru-RU" sz="4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5649764"/>
              </p:ext>
            </p:extLst>
          </p:nvPr>
        </p:nvGraphicFramePr>
        <p:xfrm>
          <a:off x="466727" y="1150255"/>
          <a:ext cx="11487148" cy="5593445"/>
        </p:xfrm>
        <a:graphic>
          <a:graphicData uri="http://schemas.openxmlformats.org/drawingml/2006/table">
            <a:tbl>
              <a:tblPr firstRow="1" firstCol="1" bandRow="1"/>
              <a:tblGrid>
                <a:gridCol w="813081">
                  <a:extLst>
                    <a:ext uri="{9D8B030D-6E8A-4147-A177-3AD203B41FA5}">
                      <a16:colId xmlns:a16="http://schemas.microsoft.com/office/drawing/2014/main" val="4192882560"/>
                    </a:ext>
                  </a:extLst>
                </a:gridCol>
                <a:gridCol w="1304713">
                  <a:extLst>
                    <a:ext uri="{9D8B030D-6E8A-4147-A177-3AD203B41FA5}">
                      <a16:colId xmlns:a16="http://schemas.microsoft.com/office/drawing/2014/main" val="2094503583"/>
                    </a:ext>
                  </a:extLst>
                </a:gridCol>
                <a:gridCol w="1115624">
                  <a:extLst>
                    <a:ext uri="{9D8B030D-6E8A-4147-A177-3AD203B41FA5}">
                      <a16:colId xmlns:a16="http://schemas.microsoft.com/office/drawing/2014/main" val="4215984285"/>
                    </a:ext>
                  </a:extLst>
                </a:gridCol>
                <a:gridCol w="1351985">
                  <a:extLst>
                    <a:ext uri="{9D8B030D-6E8A-4147-A177-3AD203B41FA5}">
                      <a16:colId xmlns:a16="http://schemas.microsoft.com/office/drawing/2014/main" val="3955930700"/>
                    </a:ext>
                  </a:extLst>
                </a:gridCol>
                <a:gridCol w="1559984">
                  <a:extLst>
                    <a:ext uri="{9D8B030D-6E8A-4147-A177-3AD203B41FA5}">
                      <a16:colId xmlns:a16="http://schemas.microsoft.com/office/drawing/2014/main" val="897204925"/>
                    </a:ext>
                  </a:extLst>
                </a:gridCol>
                <a:gridCol w="737446">
                  <a:extLst>
                    <a:ext uri="{9D8B030D-6E8A-4147-A177-3AD203B41FA5}">
                      <a16:colId xmlns:a16="http://schemas.microsoft.com/office/drawing/2014/main" val="1804890064"/>
                    </a:ext>
                  </a:extLst>
                </a:gridCol>
                <a:gridCol w="1692346">
                  <a:extLst>
                    <a:ext uri="{9D8B030D-6E8A-4147-A177-3AD203B41FA5}">
                      <a16:colId xmlns:a16="http://schemas.microsoft.com/office/drawing/2014/main" val="1163051901"/>
                    </a:ext>
                  </a:extLst>
                </a:gridCol>
                <a:gridCol w="1314168">
                  <a:extLst>
                    <a:ext uri="{9D8B030D-6E8A-4147-A177-3AD203B41FA5}">
                      <a16:colId xmlns:a16="http://schemas.microsoft.com/office/drawing/2014/main" val="3274900519"/>
                    </a:ext>
                  </a:extLst>
                </a:gridCol>
                <a:gridCol w="1597801">
                  <a:extLst>
                    <a:ext uri="{9D8B030D-6E8A-4147-A177-3AD203B41FA5}">
                      <a16:colId xmlns:a16="http://schemas.microsoft.com/office/drawing/2014/main" val="50762248"/>
                    </a:ext>
                  </a:extLst>
                </a:gridCol>
              </a:tblGrid>
              <a:tr h="38472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человек</a:t>
                      </a: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Успевают  на «5» </a:t>
                      </a:r>
                      <a:endParaRPr lang="ru-RU" sz="18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Успевают  на «4» и «5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успевающие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аттестованы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знаний %</a:t>
                      </a: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4447879"/>
                  </a:ext>
                </a:extLst>
              </a:tr>
              <a:tr h="9462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Без уважительной причины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29721"/>
                  </a:ext>
                </a:extLst>
              </a:tr>
              <a:tr h="521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53,3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5383420"/>
                  </a:ext>
                </a:extLst>
              </a:tr>
              <a:tr h="5253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53,3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3663718"/>
                  </a:ext>
                </a:extLst>
              </a:tr>
              <a:tr h="462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1047347"/>
                  </a:ext>
                </a:extLst>
              </a:tr>
              <a:tr h="534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731339"/>
                  </a:ext>
                </a:extLst>
              </a:tr>
              <a:tr h="5825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6093059"/>
                  </a:ext>
                </a:extLst>
              </a:tr>
              <a:tr h="5439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32435"/>
                  </a:ext>
                </a:extLst>
              </a:tr>
              <a:tr h="10924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171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39943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756647" y="157861"/>
            <a:ext cx="71000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Результаты </a:t>
            </a:r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успеваемости</a:t>
            </a:r>
          </a:p>
          <a:p>
            <a:pPr algn="ctr"/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 четверть 2018-2019 учебный год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47254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6376" y="295275"/>
            <a:ext cx="10582274" cy="17907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/>
              <a:t>График проведения мероприятий по оценке качества подготовки обучающихся и реализации образовательных </a:t>
            </a:r>
            <a:r>
              <a:rPr lang="ru-RU" sz="2400" b="1" dirty="0" smtClean="0"/>
              <a:t>программ </a:t>
            </a:r>
            <a:br>
              <a:rPr lang="ru-RU" sz="2400" b="1" dirty="0" smtClean="0"/>
            </a:br>
            <a:r>
              <a:rPr lang="ru-RU" sz="2400" b="1" dirty="0" smtClean="0"/>
              <a:t>7 класс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1800" b="1" dirty="0" smtClean="0"/>
              <a:t>(приказ МОПОСО №372-И </a:t>
            </a:r>
            <a:r>
              <a:rPr lang="ru-RU" sz="1800" b="1" dirty="0"/>
              <a:t>от </a:t>
            </a:r>
            <a:r>
              <a:rPr lang="ru-RU" sz="1800" b="1" dirty="0" smtClean="0"/>
              <a:t>31.10.2018 «</a:t>
            </a:r>
            <a:r>
              <a:rPr lang="ru-RU" sz="1800" b="1" dirty="0"/>
              <a:t>Об утверждении графика проведения мероприятий по оценке качества подготовки обучающихся и реализации образовательных программ на территории Свердловской области в 2018-2019 учебном году</a:t>
            </a:r>
            <a:r>
              <a:rPr lang="ru-RU" sz="1800" b="1" dirty="0" smtClean="0"/>
              <a:t>»)</a:t>
            </a:r>
            <a:endParaRPr lang="ru-RU" sz="18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214722"/>
              </p:ext>
            </p:extLst>
          </p:nvPr>
        </p:nvGraphicFramePr>
        <p:xfrm>
          <a:off x="1190625" y="2343152"/>
          <a:ext cx="9867900" cy="37352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6151">
                  <a:extLst>
                    <a:ext uri="{9D8B030D-6E8A-4147-A177-3AD203B41FA5}">
                      <a16:colId xmlns:a16="http://schemas.microsoft.com/office/drawing/2014/main" val="324272959"/>
                    </a:ext>
                  </a:extLst>
                </a:gridCol>
                <a:gridCol w="3455685">
                  <a:extLst>
                    <a:ext uri="{9D8B030D-6E8A-4147-A177-3AD203B41FA5}">
                      <a16:colId xmlns:a16="http://schemas.microsoft.com/office/drawing/2014/main" val="75962491"/>
                    </a:ext>
                  </a:extLst>
                </a:gridCol>
                <a:gridCol w="3686064">
                  <a:extLst>
                    <a:ext uri="{9D8B030D-6E8A-4147-A177-3AD203B41FA5}">
                      <a16:colId xmlns:a16="http://schemas.microsoft.com/office/drawing/2014/main" val="376660739"/>
                    </a:ext>
                  </a:extLst>
                </a:gridCol>
              </a:tblGrid>
              <a:tr h="3466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Дата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Мероприятие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Предмет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4901025"/>
                  </a:ext>
                </a:extLst>
              </a:tr>
              <a:tr h="3466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07.12.2018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ДКР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</a:rPr>
                        <a:t>РУССКИЙ ЯЗЫК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27287231"/>
                  </a:ext>
                </a:extLst>
              </a:tr>
              <a:tr h="2687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21.12.2018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ДКР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</a:rPr>
                        <a:t>МАТЕМАТИКА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67683123"/>
                  </a:ext>
                </a:extLst>
              </a:tr>
              <a:tr h="3466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02.04.2019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ВПР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</a:rPr>
                        <a:t>ИНОСТРАННЫЙ ЯЗЫК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66288748"/>
                  </a:ext>
                </a:extLst>
              </a:tr>
              <a:tr h="3466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04.04.2019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ВПР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</a:rPr>
                        <a:t>ОБЩЕСТВОЗНАНИЕ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7513261"/>
                  </a:ext>
                </a:extLst>
              </a:tr>
              <a:tr h="3466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09.04.2019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ВПР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</a:rPr>
                        <a:t>РУССКИЙ ЯЗЫК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68889277"/>
                  </a:ext>
                </a:extLst>
              </a:tr>
              <a:tr h="3466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11.04.2019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ВПР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</a:rPr>
                        <a:t>БИОЛОГИЯ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5576063"/>
                  </a:ext>
                </a:extLst>
              </a:tr>
              <a:tr h="3466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16.04.2019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ВПР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</a:rPr>
                        <a:t>ГЕОГРАФИЯ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7388844"/>
                  </a:ext>
                </a:extLst>
              </a:tr>
              <a:tr h="3466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18.04.2019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ВПР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</a:rPr>
                        <a:t>МАТЕМАТИКА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24311020"/>
                  </a:ext>
                </a:extLst>
              </a:tr>
              <a:tr h="3466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23.04.2019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ВПР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</a:rPr>
                        <a:t>ФИЗИКА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82708112"/>
                  </a:ext>
                </a:extLst>
              </a:tr>
              <a:tr h="3466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25.04.2019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ВПР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</a:rPr>
                        <a:t>ИСТОРИЯ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47371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88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03413" y="292100"/>
            <a:ext cx="117885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График контрольных мероприятий 7 класс  2018-2019 учебный  </a:t>
            </a:r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год</a:t>
            </a:r>
            <a:br>
              <a:rPr lang="ru-RU" sz="24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1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(приказ </a:t>
            </a:r>
            <a:r>
              <a:rPr lang="ru-RU" sz="1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№ 7 по учебной части МАОУ лицея №12 от 1.11.18 «О изменении графика контрольных мероприятий для обучающихся на </a:t>
            </a:r>
            <a:r>
              <a:rPr lang="ru-RU" sz="1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2018-2019 </a:t>
            </a:r>
            <a:r>
              <a:rPr lang="ru-RU" sz="1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учебный год</a:t>
            </a:r>
            <a:r>
              <a:rPr lang="ru-RU" sz="1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»)</a:t>
            </a:r>
            <a:endParaRPr lang="ru-RU" sz="18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8708376"/>
              </p:ext>
            </p:extLst>
          </p:nvPr>
        </p:nvGraphicFramePr>
        <p:xfrm>
          <a:off x="1323975" y="1400176"/>
          <a:ext cx="10410825" cy="43167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575">
                  <a:extLst>
                    <a:ext uri="{9D8B030D-6E8A-4147-A177-3AD203B41FA5}">
                      <a16:colId xmlns:a16="http://schemas.microsoft.com/office/drawing/2014/main" val="3960948255"/>
                    </a:ext>
                  </a:extLst>
                </a:gridCol>
                <a:gridCol w="1114297">
                  <a:extLst>
                    <a:ext uri="{9D8B030D-6E8A-4147-A177-3AD203B41FA5}">
                      <a16:colId xmlns:a16="http://schemas.microsoft.com/office/drawing/2014/main" val="24361747"/>
                    </a:ext>
                  </a:extLst>
                </a:gridCol>
                <a:gridCol w="740728">
                  <a:extLst>
                    <a:ext uri="{9D8B030D-6E8A-4147-A177-3AD203B41FA5}">
                      <a16:colId xmlns:a16="http://schemas.microsoft.com/office/drawing/2014/main" val="989452053"/>
                    </a:ext>
                  </a:extLst>
                </a:gridCol>
                <a:gridCol w="638175">
                  <a:extLst>
                    <a:ext uri="{9D8B030D-6E8A-4147-A177-3AD203B41FA5}">
                      <a16:colId xmlns:a16="http://schemas.microsoft.com/office/drawing/2014/main" val="164088422"/>
                    </a:ext>
                  </a:extLst>
                </a:gridCol>
                <a:gridCol w="1895475">
                  <a:extLst>
                    <a:ext uri="{9D8B030D-6E8A-4147-A177-3AD203B41FA5}">
                      <a16:colId xmlns:a16="http://schemas.microsoft.com/office/drawing/2014/main" val="84092756"/>
                    </a:ext>
                  </a:extLst>
                </a:gridCol>
                <a:gridCol w="847725">
                  <a:extLst>
                    <a:ext uri="{9D8B030D-6E8A-4147-A177-3AD203B41FA5}">
                      <a16:colId xmlns:a16="http://schemas.microsoft.com/office/drawing/2014/main" val="1123625996"/>
                    </a:ext>
                  </a:extLst>
                </a:gridCol>
                <a:gridCol w="923925">
                  <a:extLst>
                    <a:ext uri="{9D8B030D-6E8A-4147-A177-3AD203B41FA5}">
                      <a16:colId xmlns:a16="http://schemas.microsoft.com/office/drawing/2014/main" val="2913705047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1183782455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849841398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1662766360"/>
                    </a:ext>
                  </a:extLst>
                </a:gridCol>
              </a:tblGrid>
              <a:tr h="3804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СЕНТЯБРЬ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ОКТЯБРЬ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НОЯБРЬ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ДЕКАБРЬ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ЯНВАРЬ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ФЕВРАЛЬ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МАРТ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АПРЕЛЬ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МАЙ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extLst>
                  <a:ext uri="{0D108BD9-81ED-4DB2-BD59-A6C34878D82A}">
                    <a16:rowId xmlns:a16="http://schemas.microsoft.com/office/drawing/2014/main" val="2408765711"/>
                  </a:ext>
                </a:extLst>
              </a:tr>
              <a:tr h="914967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 неделя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ВПР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 апреля – иностранный язык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4 апреля -обществознание</a:t>
                      </a:r>
                      <a:endParaRPr lang="ru-RU" sz="9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extLst>
                  <a:ext uri="{0D108BD9-81ED-4DB2-BD59-A6C34878D82A}">
                    <a16:rowId xmlns:a16="http://schemas.microsoft.com/office/drawing/2014/main" val="1818244682"/>
                  </a:ext>
                </a:extLst>
              </a:tr>
              <a:tr h="570647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 неделя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7 декабря </a:t>
                      </a:r>
                      <a:endParaRPr lang="ru-RU" sz="9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ДКР </a:t>
                      </a:r>
                      <a:endParaRPr lang="ru-RU" sz="9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русский язык</a:t>
                      </a:r>
                      <a:endParaRPr lang="ru-RU" sz="9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ВПР </a:t>
                      </a:r>
                      <a:endParaRPr lang="ru-RU" sz="9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9 </a:t>
                      </a:r>
                      <a:r>
                        <a:rPr lang="ru-RU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апреля  - русский </a:t>
                      </a:r>
                      <a:r>
                        <a:rPr lang="ru-RU" sz="9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язык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11 </a:t>
                      </a:r>
                      <a:r>
                        <a:rPr lang="ru-RU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апреля - биология</a:t>
                      </a:r>
                      <a:endParaRPr lang="ru-RU" sz="9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extLst>
                  <a:ext uri="{0D108BD9-81ED-4DB2-BD59-A6C34878D82A}">
                    <a16:rowId xmlns:a16="http://schemas.microsoft.com/office/drawing/2014/main" val="2826145330"/>
                  </a:ext>
                </a:extLst>
              </a:tr>
              <a:tr h="760863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 неделя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Зачёты </a:t>
                      </a:r>
                      <a:endParaRPr lang="ru-RU" sz="900" dirty="0" smtClean="0">
                        <a:effectLst/>
                      </a:endParaRPr>
                    </a:p>
                    <a:p>
                      <a:pPr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</a:rPr>
                        <a:t>      профильные предметы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ВПР</a:t>
                      </a:r>
                    </a:p>
                    <a:p>
                      <a:pPr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16 апреля – география</a:t>
                      </a:r>
                    </a:p>
                    <a:p>
                      <a:pPr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18 апреля - математика</a:t>
                      </a:r>
                      <a:endParaRPr lang="ru-RU" sz="9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extLst>
                  <a:ext uri="{0D108BD9-81ED-4DB2-BD59-A6C34878D82A}">
                    <a16:rowId xmlns:a16="http://schemas.microsoft.com/office/drawing/2014/main" val="866362753"/>
                  </a:ext>
                </a:extLst>
              </a:tr>
              <a:tr h="775023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 неделя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АДКР русский язык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21 </a:t>
                      </a:r>
                      <a:r>
                        <a:rPr lang="ru-RU" sz="9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декабря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 ДКР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математика</a:t>
                      </a:r>
                      <a:endParaRPr lang="ru-RU" sz="9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ВПР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23 апреля – физика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25 апреля- история</a:t>
                      </a:r>
                      <a:endParaRPr lang="ru-RU" sz="9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extLst>
                  <a:ext uri="{0D108BD9-81ED-4DB2-BD59-A6C34878D82A}">
                    <a16:rowId xmlns:a16="http://schemas.microsoft.com/office/drawing/2014/main" val="1341913677"/>
                  </a:ext>
                </a:extLst>
              </a:tr>
              <a:tr h="883414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 неделя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АДКР математика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Зачеты </a:t>
                      </a:r>
                      <a:endParaRPr lang="ru-RU" sz="900" dirty="0" smtClean="0">
                        <a:effectLst/>
                      </a:endParaRPr>
                    </a:p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</a:rPr>
                        <a:t> информатика,</a:t>
                      </a:r>
                    </a:p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</a:rPr>
                        <a:t> </a:t>
                      </a:r>
                      <a:r>
                        <a:rPr lang="ru-RU" sz="900" dirty="0">
                          <a:effectLst/>
                        </a:rPr>
                        <a:t>химия, </a:t>
                      </a:r>
                      <a:endParaRPr lang="ru-RU" sz="900" dirty="0" smtClean="0">
                        <a:effectLst/>
                      </a:endParaRPr>
                    </a:p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</a:rPr>
                        <a:t>профильная математика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66" marR="56666" marT="0" marB="0"/>
                </a:tc>
                <a:extLst>
                  <a:ext uri="{0D108BD9-81ED-4DB2-BD59-A6C34878D82A}">
                    <a16:rowId xmlns:a16="http://schemas.microsoft.com/office/drawing/2014/main" val="1524666520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323974" y="5799085"/>
            <a:ext cx="104108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АДКР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административная диагностическая контрольная  работа,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ДКР-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диагностическая контрольная работа, </a:t>
            </a:r>
            <a:endParaRPr lang="ru-RU" sz="16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ВПР-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Всероссийские проверочные работы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8248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TC104033925[[fn=Капля]]</Template>
  <TotalTime>767</TotalTime>
  <Words>470</Words>
  <Application>Microsoft Office PowerPoint</Application>
  <PresentationFormat>Широкоэкранный</PresentationFormat>
  <Paragraphs>235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 3</vt:lpstr>
      <vt:lpstr>Легкий дым</vt:lpstr>
      <vt:lpstr>       </vt:lpstr>
      <vt:lpstr>Федеральный закон "Об образовании в Российской Федерации"  N 273-ФЗ от 29 декабря 2012 года</vt:lpstr>
      <vt:lpstr>Федеральный закон "Об образовании в Российской Федерации"  N 273-ФЗ от 29 декабря 2012 года  Статья 43  обязанности и ответственность обучающихся</vt:lpstr>
      <vt:lpstr> </vt:lpstr>
      <vt:lpstr>Цель обучения - обеспечение условий для самоопределения личности </vt:lpstr>
      <vt:lpstr>7 класс - «Проба»</vt:lpstr>
      <vt:lpstr>               </vt:lpstr>
      <vt:lpstr>График проведения мероприятий по оценке качества подготовки обучающихся и реализации образовательных программ  7 класс (приказ МОПОСО №372-И от 31.10.2018 «Об утверждении графика проведения мероприятий по оценке качества подготовки обучающихся и реализации образовательных программ на территории Свердловской области в 2018-2019 учебном году»)</vt:lpstr>
      <vt:lpstr>График контрольных мероприятий 7 класс  2018-2019 учебный  год (приказ № 7 по учебной части МАОУ лицея №12 от 1.11.18 «О изменении графика контрольных мероприятий для обучающихся на 2018-2019 учебный год»)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Полякова Оксана Александровна</dc:creator>
  <cp:lastModifiedBy>Т. А. Бреславская</cp:lastModifiedBy>
  <cp:revision>55</cp:revision>
  <cp:lastPrinted>2018-11-16T07:40:28Z</cp:lastPrinted>
  <dcterms:created xsi:type="dcterms:W3CDTF">2014-09-25T08:49:17Z</dcterms:created>
  <dcterms:modified xsi:type="dcterms:W3CDTF">2018-11-16T07:40:51Z</dcterms:modified>
</cp:coreProperties>
</file>