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handoutMasterIdLst>
    <p:handoutMasterId r:id="rId17"/>
  </p:handoutMasterIdLst>
  <p:sldIdLst>
    <p:sldId id="259" r:id="rId2"/>
    <p:sldId id="277" r:id="rId3"/>
    <p:sldId id="278" r:id="rId4"/>
    <p:sldId id="260" r:id="rId5"/>
    <p:sldId id="261" r:id="rId6"/>
    <p:sldId id="272" r:id="rId7"/>
    <p:sldId id="270" r:id="rId8"/>
    <p:sldId id="279" r:id="rId9"/>
    <p:sldId id="273" r:id="rId10"/>
    <p:sldId id="280" r:id="rId11"/>
    <p:sldId id="281" r:id="rId12"/>
    <p:sldId id="268" r:id="rId13"/>
    <p:sldId id="276" r:id="rId14"/>
    <p:sldId id="275" r:id="rId15"/>
    <p:sldId id="267" r:id="rId1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81BBB-42C5-4991-9A5D-2223649F0CEE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43CD2-13B8-4317-9FFA-CFEE3A03B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24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8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04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5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14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7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1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8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9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2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9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750" y="624110"/>
            <a:ext cx="10590212" cy="52051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chemeClr val="accent1"/>
                </a:solidFill>
              </a:rPr>
              <a:t>Образование </a:t>
            </a:r>
            <a:r>
              <a:rPr lang="ru-RU" sz="4400" b="1" i="1" dirty="0">
                <a:solidFill>
                  <a:schemeClr val="accent1"/>
                </a:solidFill>
              </a:rPr>
              <a:t>- единый целенаправленный процесс воспитания и обучения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2181" y="459341"/>
            <a:ext cx="8971248" cy="1202485"/>
          </a:xfrm>
        </p:spPr>
        <p:txBody>
          <a:bodyPr>
            <a:normAutofit/>
          </a:bodyPr>
          <a:lstStyle/>
          <a:p>
            <a:r>
              <a:rPr lang="ru-RU" dirty="0" smtClean="0"/>
              <a:t>Качество </a:t>
            </a:r>
            <a:r>
              <a:rPr lang="ru-RU" dirty="0" smtClean="0"/>
              <a:t>обучения во </a:t>
            </a:r>
            <a:r>
              <a:rPr lang="ru-RU" dirty="0" smtClean="0"/>
              <a:t>2-4 классах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015496"/>
              </p:ext>
            </p:extLst>
          </p:nvPr>
        </p:nvGraphicFramePr>
        <p:xfrm>
          <a:off x="1045027" y="1422401"/>
          <a:ext cx="10842173" cy="49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4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820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Всего учащихся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Учатся на «4» и</a:t>
                      </a:r>
                      <a:r>
                        <a:rPr lang="ru-RU" sz="2400" baseline="0" dirty="0" smtClean="0"/>
                        <a:t> 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r>
                        <a:rPr lang="ru-RU" sz="2400" baseline="0" dirty="0" smtClean="0"/>
                        <a:t> том числе только на 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Качество обучения (%)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Качество обучения в 1 четверти 2017/18 учебного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Качество обучения за 2017/18 учебный год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3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64,9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3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77,3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74,1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88,5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3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74,2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77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380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544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389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71,5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42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/>
          </a:bodyPr>
          <a:lstStyle/>
          <a:p>
            <a:r>
              <a:rPr lang="ru-RU" dirty="0" smtClean="0"/>
              <a:t>Качество обучения </a:t>
            </a:r>
            <a:r>
              <a:rPr lang="ru-RU" dirty="0" smtClean="0"/>
              <a:t>во </a:t>
            </a:r>
            <a:r>
              <a:rPr lang="ru-RU" dirty="0" smtClean="0"/>
              <a:t>2-9 классах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479047"/>
              </p:ext>
            </p:extLst>
          </p:nvPr>
        </p:nvGraphicFramePr>
        <p:xfrm>
          <a:off x="1988457" y="1799770"/>
          <a:ext cx="9318171" cy="3773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6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0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Всего учащихся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Учатся на «4» и 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Качество обучения (%)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Качество обучения в 1 четверти 2017/18 учебного года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Качество обучения за 2017/18 учебный год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9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1328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61,3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</a:t>
                      </a:r>
                      <a:r>
                        <a:rPr lang="ru-RU" sz="2400" dirty="0" smtClean="0"/>
                        <a:t>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69,6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987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948" y="193804"/>
            <a:ext cx="8911687" cy="128089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</a:t>
            </a:r>
            <a:endParaRPr lang="ru-RU" sz="4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072620"/>
              </p:ext>
            </p:extLst>
          </p:nvPr>
        </p:nvGraphicFramePr>
        <p:xfrm>
          <a:off x="400052" y="1264555"/>
          <a:ext cx="11791948" cy="5593445"/>
        </p:xfrm>
        <a:graphic>
          <a:graphicData uri="http://schemas.openxmlformats.org/drawingml/2006/table">
            <a:tbl>
              <a:tblPr firstRow="1" firstCol="1" bandRow="1"/>
              <a:tblGrid>
                <a:gridCol w="834655">
                  <a:extLst>
                    <a:ext uri="{9D8B030D-6E8A-4147-A177-3AD203B41FA5}">
                      <a16:colId xmlns:a16="http://schemas.microsoft.com/office/drawing/2014/main" val="4192882560"/>
                    </a:ext>
                  </a:extLst>
                </a:gridCol>
                <a:gridCol w="1339333">
                  <a:extLst>
                    <a:ext uri="{9D8B030D-6E8A-4147-A177-3AD203B41FA5}">
                      <a16:colId xmlns:a16="http://schemas.microsoft.com/office/drawing/2014/main" val="2094503583"/>
                    </a:ext>
                  </a:extLst>
                </a:gridCol>
                <a:gridCol w="1145226">
                  <a:extLst>
                    <a:ext uri="{9D8B030D-6E8A-4147-A177-3AD203B41FA5}">
                      <a16:colId xmlns:a16="http://schemas.microsoft.com/office/drawing/2014/main" val="4215984285"/>
                    </a:ext>
                  </a:extLst>
                </a:gridCol>
                <a:gridCol w="1387859">
                  <a:extLst>
                    <a:ext uri="{9D8B030D-6E8A-4147-A177-3AD203B41FA5}">
                      <a16:colId xmlns:a16="http://schemas.microsoft.com/office/drawing/2014/main" val="3955930700"/>
                    </a:ext>
                  </a:extLst>
                </a:gridCol>
                <a:gridCol w="1601376">
                  <a:extLst>
                    <a:ext uri="{9D8B030D-6E8A-4147-A177-3AD203B41FA5}">
                      <a16:colId xmlns:a16="http://schemas.microsoft.com/office/drawing/2014/main" val="897204925"/>
                    </a:ext>
                  </a:extLst>
                </a:gridCol>
                <a:gridCol w="757014">
                  <a:extLst>
                    <a:ext uri="{9D8B030D-6E8A-4147-A177-3AD203B41FA5}">
                      <a16:colId xmlns:a16="http://schemas.microsoft.com/office/drawing/2014/main" val="1804890064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1163051901"/>
                    </a:ext>
                  </a:extLst>
                </a:gridCol>
                <a:gridCol w="1349038">
                  <a:extLst>
                    <a:ext uri="{9D8B030D-6E8A-4147-A177-3AD203B41FA5}">
                      <a16:colId xmlns:a16="http://schemas.microsoft.com/office/drawing/2014/main" val="3274900519"/>
                    </a:ext>
                  </a:extLst>
                </a:gridCol>
                <a:gridCol w="1640197">
                  <a:extLst>
                    <a:ext uri="{9D8B030D-6E8A-4147-A177-3AD203B41FA5}">
                      <a16:colId xmlns:a16="http://schemas.microsoft.com/office/drawing/2014/main" val="50762248"/>
                    </a:ext>
                  </a:extLst>
                </a:gridCol>
              </a:tblGrid>
              <a:tr h="3847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«5»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«4» и «5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успевающие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аттестованы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%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47879"/>
                  </a:ext>
                </a:extLst>
              </a:tr>
              <a:tr h="946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уважительной причины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29721"/>
                  </a:ext>
                </a:extLst>
              </a:tr>
              <a:tr h="521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383420"/>
                  </a:ext>
                </a:extLst>
              </a:tr>
              <a:tr h="525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663718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047347"/>
                  </a:ext>
                </a:extLst>
              </a:tr>
              <a:tr h="53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731339"/>
                  </a:ext>
                </a:extLst>
              </a:tr>
              <a:tr h="582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3059"/>
                  </a:ext>
                </a:extLst>
              </a:tr>
              <a:tr h="54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32435"/>
                  </a:ext>
                </a:extLst>
              </a:tr>
              <a:tr h="1092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9943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56647" y="157861"/>
            <a:ext cx="7100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успеваемости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четверть 2018-2019 учебный год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725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6" y="295275"/>
            <a:ext cx="10582274" cy="1790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График проведения мероприятий по оценке качества подготовки обучающихся и реализации образовательных </a:t>
            </a:r>
            <a:r>
              <a:rPr lang="ru-RU" sz="2400" b="1" dirty="0" smtClean="0"/>
              <a:t>программ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800" b="1" dirty="0" smtClean="0"/>
              <a:t>(приказ МОПОСО №372-И </a:t>
            </a:r>
            <a:r>
              <a:rPr lang="ru-RU" sz="1800" b="1" dirty="0"/>
              <a:t>от </a:t>
            </a:r>
            <a:r>
              <a:rPr lang="ru-RU" sz="1800" b="1" dirty="0" smtClean="0"/>
              <a:t>31.10.2018 «</a:t>
            </a:r>
            <a:r>
              <a:rPr lang="ru-RU" sz="1800" b="1" dirty="0"/>
              <a:t>Об утверждении графика проведения мероприятий по оценке качества подготовки обучающихся и реализации образовательных программ на территории Свердловской области в 2018-2019 учебном году</a:t>
            </a:r>
            <a:r>
              <a:rPr lang="ru-RU" sz="1800" b="1" dirty="0" smtClean="0"/>
              <a:t>»)</a:t>
            </a: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238062"/>
              </p:ext>
            </p:extLst>
          </p:nvPr>
        </p:nvGraphicFramePr>
        <p:xfrm>
          <a:off x="2581274" y="2676527"/>
          <a:ext cx="7195181" cy="2508881"/>
        </p:xfrm>
        <a:graphic>
          <a:graphicData uri="http://schemas.openxmlformats.org/drawingml/2006/table">
            <a:tbl>
              <a:tblPr/>
              <a:tblGrid>
                <a:gridCol w="1987774">
                  <a:extLst>
                    <a:ext uri="{9D8B030D-6E8A-4147-A177-3AD203B41FA5}">
                      <a16:colId xmlns:a16="http://schemas.microsoft.com/office/drawing/2014/main" val="3182754367"/>
                    </a:ext>
                  </a:extLst>
                </a:gridCol>
                <a:gridCol w="2519713">
                  <a:extLst>
                    <a:ext uri="{9D8B030D-6E8A-4147-A177-3AD203B41FA5}">
                      <a16:colId xmlns:a16="http://schemas.microsoft.com/office/drawing/2014/main" val="3848515412"/>
                    </a:ext>
                  </a:extLst>
                </a:gridCol>
                <a:gridCol w="2687694">
                  <a:extLst>
                    <a:ext uri="{9D8B030D-6E8A-4147-A177-3AD203B41FA5}">
                      <a16:colId xmlns:a16="http://schemas.microsoft.com/office/drawing/2014/main" val="1104719272"/>
                    </a:ext>
                  </a:extLst>
                </a:gridCol>
              </a:tblGrid>
              <a:tr h="3800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339983"/>
                  </a:ext>
                </a:extLst>
              </a:tr>
              <a:tr h="38004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07.12.2018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ДКР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913655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21.12.2018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ДКР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638399"/>
                  </a:ext>
                </a:extLst>
              </a:tr>
              <a:tr h="329564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16.04.2019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ВПР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ИСТОРИЯ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24288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18.04.2019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БИОЛОГИЯ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947804"/>
                  </a:ext>
                </a:extLst>
              </a:tr>
              <a:tr h="3800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23.04.2019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598650"/>
                  </a:ext>
                </a:extLst>
              </a:tr>
              <a:tr h="3800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25.04.2019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199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03413" y="292100"/>
            <a:ext cx="11788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График контрольных мероприятий 5 класс  2018-2019 учебный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год</a:t>
            </a:r>
            <a:b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(приказ </a:t>
            </a: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 7 по учебной части МАОУ лицея №12 от 1.11.18 «О изменении графика контрольных мероприятий для обучающихся на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2018-2019 </a:t>
            </a: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учебный год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»)</a:t>
            </a:r>
            <a:endParaRPr lang="ru-RU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098621"/>
              </p:ext>
            </p:extLst>
          </p:nvPr>
        </p:nvGraphicFramePr>
        <p:xfrm>
          <a:off x="1020857" y="1666876"/>
          <a:ext cx="10553700" cy="4329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64">
                  <a:extLst>
                    <a:ext uri="{9D8B030D-6E8A-4147-A177-3AD203B41FA5}">
                      <a16:colId xmlns:a16="http://schemas.microsoft.com/office/drawing/2014/main" val="1395472706"/>
                    </a:ext>
                  </a:extLst>
                </a:gridCol>
                <a:gridCol w="1115054">
                  <a:extLst>
                    <a:ext uri="{9D8B030D-6E8A-4147-A177-3AD203B41FA5}">
                      <a16:colId xmlns:a16="http://schemas.microsoft.com/office/drawing/2014/main" val="4109574306"/>
                    </a:ext>
                  </a:extLst>
                </a:gridCol>
                <a:gridCol w="1013556">
                  <a:extLst>
                    <a:ext uri="{9D8B030D-6E8A-4147-A177-3AD203B41FA5}">
                      <a16:colId xmlns:a16="http://schemas.microsoft.com/office/drawing/2014/main" val="62875218"/>
                    </a:ext>
                  </a:extLst>
                </a:gridCol>
                <a:gridCol w="1211549">
                  <a:extLst>
                    <a:ext uri="{9D8B030D-6E8A-4147-A177-3AD203B41FA5}">
                      <a16:colId xmlns:a16="http://schemas.microsoft.com/office/drawing/2014/main" val="745343826"/>
                    </a:ext>
                  </a:extLst>
                </a:gridCol>
                <a:gridCol w="1216553">
                  <a:extLst>
                    <a:ext uri="{9D8B030D-6E8A-4147-A177-3AD203B41FA5}">
                      <a16:colId xmlns:a16="http://schemas.microsoft.com/office/drawing/2014/main" val="1814860106"/>
                    </a:ext>
                  </a:extLst>
                </a:gridCol>
                <a:gridCol w="1211549">
                  <a:extLst>
                    <a:ext uri="{9D8B030D-6E8A-4147-A177-3AD203B41FA5}">
                      <a16:colId xmlns:a16="http://schemas.microsoft.com/office/drawing/2014/main" val="1821924312"/>
                    </a:ext>
                  </a:extLst>
                </a:gridCol>
                <a:gridCol w="932070">
                  <a:extLst>
                    <a:ext uri="{9D8B030D-6E8A-4147-A177-3AD203B41FA5}">
                      <a16:colId xmlns:a16="http://schemas.microsoft.com/office/drawing/2014/main" val="829681581"/>
                    </a:ext>
                  </a:extLst>
                </a:gridCol>
                <a:gridCol w="709060">
                  <a:extLst>
                    <a:ext uri="{9D8B030D-6E8A-4147-A177-3AD203B41FA5}">
                      <a16:colId xmlns:a16="http://schemas.microsoft.com/office/drawing/2014/main" val="3640453514"/>
                    </a:ext>
                  </a:extLst>
                </a:gridCol>
                <a:gridCol w="2274995">
                  <a:extLst>
                    <a:ext uri="{9D8B030D-6E8A-4147-A177-3AD203B41FA5}">
                      <a16:colId xmlns:a16="http://schemas.microsoft.com/office/drawing/2014/main" val="671082609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526666024"/>
                    </a:ext>
                  </a:extLst>
                </a:gridCol>
              </a:tblGrid>
              <a:tr h="3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СЕНТЯБРЬ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ОКТЯБРЬ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НОЯБРЬ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ДЕКАБРЬ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ЯНВАРЬ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ФЕВРАЛЬ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АПРЕЛЬ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extLst>
                  <a:ext uri="{0D108BD9-81ED-4DB2-BD59-A6C34878D82A}">
                    <a16:rowId xmlns:a16="http://schemas.microsoft.com/office/drawing/2014/main" val="2769850731"/>
                  </a:ext>
                </a:extLst>
              </a:tr>
              <a:tr h="71268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extLst>
                  <a:ext uri="{0D108BD9-81ED-4DB2-BD59-A6C34878D82A}">
                    <a16:rowId xmlns:a16="http://schemas.microsoft.com/office/drawing/2014/main" val="3538872589"/>
                  </a:ext>
                </a:extLst>
              </a:tr>
              <a:tr h="66238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ДКР </a:t>
                      </a: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7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декабря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русский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язык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extLst>
                  <a:ext uri="{0D108BD9-81ED-4DB2-BD59-A6C34878D82A}">
                    <a16:rowId xmlns:a16="http://schemas.microsoft.com/office/drawing/2014/main" val="4064887293"/>
                  </a:ext>
                </a:extLst>
              </a:tr>
              <a:tr h="69754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ДКР</a:t>
                      </a:r>
                    </a:p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21 декабря</a:t>
                      </a:r>
                    </a:p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ВПР</a:t>
                      </a: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16 апреля – история</a:t>
                      </a: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 апреля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– биология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extLst>
                  <a:ext uri="{0D108BD9-81ED-4DB2-BD59-A6C34878D82A}">
                    <a16:rowId xmlns:a16="http://schemas.microsoft.com/office/drawing/2014/main" val="3324752846"/>
                  </a:ext>
                </a:extLst>
              </a:tr>
              <a:tr h="86891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АДКР </a:t>
                      </a:r>
                      <a:r>
                        <a:rPr lang="ru-RU" sz="1200" dirty="0">
                          <a:effectLst/>
                        </a:rPr>
                        <a:t>русский язык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ВПР</a:t>
                      </a: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апреля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математика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 апреля –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русский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язык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extLst>
                  <a:ext uri="{0D108BD9-81ED-4DB2-BD59-A6C34878D82A}">
                    <a16:rowId xmlns:a16="http://schemas.microsoft.com/office/drawing/2014/main" val="4095677513"/>
                  </a:ext>
                </a:extLst>
              </a:tr>
              <a:tr h="102409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АДКР </a:t>
                      </a:r>
                      <a:r>
                        <a:rPr lang="ru-RU" sz="1200" dirty="0">
                          <a:effectLst/>
                        </a:rPr>
                        <a:t>математика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00" marR="54400" marT="0" marB="0"/>
                </a:tc>
                <a:extLst>
                  <a:ext uri="{0D108BD9-81ED-4DB2-BD59-A6C34878D82A}">
                    <a16:rowId xmlns:a16="http://schemas.microsoft.com/office/drawing/2014/main" val="170067210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876550" y="5934670"/>
            <a:ext cx="71342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АДКР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административная диагностическая контрольная  работа,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ДКР-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диагностическая контрольная работа,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ВПР-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Всероссийские проверочные работы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824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С</a:t>
            </a:r>
            <a:r>
              <a:rPr lang="ru-RU" sz="4000" b="1" dirty="0" smtClean="0">
                <a:solidFill>
                  <a:schemeClr val="tx1"/>
                </a:solidFill>
              </a:rPr>
              <a:t>пасибо за внимание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575" y="157385"/>
            <a:ext cx="10448925" cy="9379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Федеральный закон "Об образовании в Российской Федерации"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N </a:t>
            </a:r>
            <a:r>
              <a:rPr lang="ru-RU" sz="2400" b="1" dirty="0"/>
              <a:t>273-ФЗ от 29 декабря 2012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7275" y="1200151"/>
            <a:ext cx="10734675" cy="55721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Статья 2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образование </a:t>
            </a:r>
            <a:r>
              <a:rPr lang="ru-RU" b="1" dirty="0"/>
              <a:t>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</a:t>
            </a:r>
            <a:r>
              <a:rPr lang="ru-RU" dirty="0"/>
              <a:t>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</a:t>
            </a:r>
            <a:r>
              <a:rPr lang="ru-RU" b="1" dirty="0"/>
              <a:t> воспитание </a:t>
            </a:r>
            <a:r>
              <a:rPr lang="ru-RU" dirty="0"/>
              <a:t>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</a:t>
            </a:r>
            <a:r>
              <a:rPr lang="ru-RU" b="1" dirty="0"/>
              <a:t>обучение</a:t>
            </a:r>
            <a:r>
              <a:rPr lang="ru-RU" dirty="0"/>
              <a:t> 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</a:t>
            </a:r>
            <a:r>
              <a:rPr lang="ru-RU" b="1" dirty="0"/>
              <a:t>формированию у обучающихся мотивации получения образования в течение всей </a:t>
            </a:r>
            <a:r>
              <a:rPr lang="ru-RU" b="1" dirty="0" smtClean="0"/>
              <a:t>жизни</a:t>
            </a:r>
          </a:p>
          <a:p>
            <a:pPr marL="0" indent="0">
              <a:buNone/>
            </a:pPr>
            <a:r>
              <a:rPr lang="ru-RU" dirty="0"/>
              <a:t>31) </a:t>
            </a:r>
            <a:r>
              <a:rPr lang="ru-RU" b="1" dirty="0"/>
              <a:t>участники образовательных отношений </a:t>
            </a:r>
            <a:r>
              <a:rPr lang="ru-RU" dirty="0"/>
              <a:t>- обучающиеся, родители (законные представители) несовершеннолетних обучающихся, педагогические работники и их представители, организации, осуществляющие образовательную деятельность;</a:t>
            </a:r>
          </a:p>
        </p:txBody>
      </p:sp>
    </p:spTree>
    <p:extLst>
      <p:ext uri="{BB962C8B-B14F-4D97-AF65-F5344CB8AC3E}">
        <p14:creationId xmlns:p14="http://schemas.microsoft.com/office/powerpoint/2010/main" val="23033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5" y="233585"/>
            <a:ext cx="9982200" cy="718915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Федеральный закон "Об образовании в Российской Федерации" </a:t>
            </a:r>
            <a:br>
              <a:rPr lang="ru-RU" sz="2000" b="1" dirty="0"/>
            </a:br>
            <a:r>
              <a:rPr lang="ru-RU" sz="2000" b="1" dirty="0"/>
              <a:t>N 273-ФЗ от 29 декабря 2012 </a:t>
            </a:r>
            <a:r>
              <a:rPr lang="ru-RU" sz="2000" b="1" dirty="0" smtClean="0"/>
              <a:t>года</a:t>
            </a:r>
            <a:br>
              <a:rPr lang="ru-RU" sz="2000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200" b="1" dirty="0">
                <a:solidFill>
                  <a:schemeClr val="accent1"/>
                </a:solidFill>
              </a:rPr>
              <a:t>Статья 43  </a:t>
            </a:r>
            <a:r>
              <a:rPr lang="ru-RU" sz="2200" b="1" dirty="0"/>
              <a:t>обязанности и ответственность обучающихся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951" y="1847850"/>
            <a:ext cx="10380662" cy="40633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Обучающиеся обязаны: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добросовестно осваивать образовательную программу, выполнять индивидуальный учебный план, в том числе посещать предусмотренные учебным планом или индивидуальным учебным планом учебные занятия, осуществлять самостоятельную подготовку к занятиям, выполнять задания, данные педагогическими работниками в рамках образовательной программы;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выполнять требования устава организации, осуществляющей образовательную деятельность, правил внутреннего распорядка, </a:t>
            </a:r>
            <a:r>
              <a:rPr lang="ru-RU" dirty="0" smtClean="0"/>
              <a:t>……………и </a:t>
            </a:r>
            <a:r>
              <a:rPr lang="ru-RU" dirty="0"/>
              <a:t>иных локальных нормативных актов по вопросам организации и осуществления образовательной деятельности;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заботиться о сохранении и об укреплении своего здоровья, стремиться к нравственному, духовному и физическому развитию и самосовершенствованию;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4) уважать честь и достоинство других обучающихся и работников организации, осуществляющей образовательную деятельность, не создавать препятствий для получения образования другими обучающимися;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5) бережно относиться к имуществу организации, осуществляющей образовательную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3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2" y="689317"/>
            <a:ext cx="9746150" cy="5221905"/>
          </a:xfrm>
        </p:spPr>
        <p:txBody>
          <a:bodyPr>
            <a:normAutofit fontScale="85000" lnSpcReduction="10000"/>
          </a:bodyPr>
          <a:lstStyle/>
          <a:p>
            <a:r>
              <a:rPr lang="ru-RU" sz="4600" b="1" dirty="0">
                <a:solidFill>
                  <a:schemeClr val="tx1"/>
                </a:solidFill>
              </a:rPr>
              <a:t>Ребенок  учится тому,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Что видит у себя в дому,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Родители – пример тому.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Кто при жене и детях  груб,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Кому язык распутства люб,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Пусть помнит, что с лихвой получит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От них все то, чему их  учит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                            Севастьян  </a:t>
            </a:r>
            <a:r>
              <a:rPr lang="ru-RU" sz="2800" b="1" dirty="0" err="1">
                <a:solidFill>
                  <a:schemeClr val="tx1"/>
                </a:solidFill>
              </a:rPr>
              <a:t>Брант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</a:t>
            </a:r>
            <a:r>
              <a:rPr lang="ru-RU" b="1" dirty="0" smtClean="0">
                <a:solidFill>
                  <a:srgbClr val="C00000"/>
                </a:solidFill>
              </a:rPr>
              <a:t>СЕМЕЙНЫЙ  КОДЕКС  РФ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723" y="1378634"/>
            <a:ext cx="11008702" cy="4532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Статья 63. Права и обязанности родителей по воспитанию и образованию детей.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1. Родители имеют право и обязаны воспитывать своих детей. Родители несут ответственность за воспитание и развитие своих детей. </a:t>
            </a:r>
            <a:r>
              <a:rPr lang="ru-RU" sz="3200" b="1" dirty="0" smtClean="0">
                <a:solidFill>
                  <a:srgbClr val="C00000"/>
                </a:solidFill>
              </a:rPr>
              <a:t>Они обязаны заботиться о здоровье: физическом, психическом, духовном и нравственном развитии своих детей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2. Родители обязаны обеспечить получение основного общего образования.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Советы родителям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587" y="1617785"/>
            <a:ext cx="11170187" cy="429343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Ежедневно беседовать с детьми на различные темы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50"/>
                </a:solidFill>
              </a:rPr>
              <a:t>как прошел день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F0"/>
                </a:solidFill>
              </a:rPr>
              <a:t>что его волнует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7030A0"/>
                </a:solidFill>
              </a:rPr>
              <a:t>о чем он мечтает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chemeClr val="accent2"/>
                </a:solidFill>
              </a:rPr>
              <a:t>какие у него проблемы</a:t>
            </a:r>
          </a:p>
          <a:p>
            <a:pPr marL="0" indent="0">
              <a:buNone/>
            </a:pP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122" y="458263"/>
            <a:ext cx="10327341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обучения - </a:t>
            </a:r>
            <a:r>
              <a:rPr lang="ru-RU" b="1" dirty="0">
                <a:solidFill>
                  <a:srgbClr val="FF0000"/>
                </a:solidFill>
              </a:rPr>
              <a:t>обеспечение условий для самоопределения личности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460" y="2705100"/>
            <a:ext cx="10502153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5,6 класс - знакомство</a:t>
            </a:r>
          </a:p>
          <a:p>
            <a:pPr marL="0" indent="0">
              <a:buNone/>
            </a:pPr>
            <a:r>
              <a:rPr lang="ru-RU" sz="2800" b="1" dirty="0" smtClean="0"/>
              <a:t>7 </a:t>
            </a:r>
            <a:r>
              <a:rPr lang="ru-RU" sz="2800" b="1" dirty="0"/>
              <a:t>класс - </a:t>
            </a:r>
            <a:r>
              <a:rPr lang="ru-RU" sz="2800" b="1" dirty="0" smtClean="0"/>
              <a:t>проба</a:t>
            </a:r>
          </a:p>
          <a:p>
            <a:pPr marL="0" indent="0">
              <a:buNone/>
            </a:pPr>
            <a:r>
              <a:rPr lang="ru-RU" sz="2800" b="1" dirty="0" smtClean="0"/>
              <a:t>8,9 класс – выбор (</a:t>
            </a:r>
            <a:r>
              <a:rPr lang="ru-RU" sz="2800" b="1" dirty="0" err="1" smtClean="0"/>
              <a:t>предпрофильные</a:t>
            </a:r>
            <a:r>
              <a:rPr lang="ru-RU" sz="2800" b="1" dirty="0" smtClean="0"/>
              <a:t> классы)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686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6650" y="500285"/>
            <a:ext cx="8911687" cy="728440"/>
          </a:xfrm>
        </p:spPr>
        <p:txBody>
          <a:bodyPr/>
          <a:lstStyle/>
          <a:p>
            <a:r>
              <a:rPr lang="ru-RU" dirty="0" smtClean="0"/>
              <a:t>Учебный план 2018-2019 учебный год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675" y="1390649"/>
            <a:ext cx="1031557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4635" y="624110"/>
            <a:ext cx="9379977" cy="1280890"/>
          </a:xfrm>
        </p:spPr>
        <p:txBody>
          <a:bodyPr/>
          <a:lstStyle/>
          <a:p>
            <a:r>
              <a:rPr lang="ru-RU" dirty="0" smtClean="0"/>
              <a:t>7 класс - «Проба»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3788" y="1649506"/>
            <a:ext cx="10077917" cy="4670612"/>
          </a:xfrm>
        </p:spPr>
        <p:txBody>
          <a:bodyPr>
            <a:noAutofit/>
          </a:bodyPr>
          <a:lstStyle/>
          <a:p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Межклассные  группы</a:t>
            </a:r>
          </a:p>
          <a:p>
            <a:r>
              <a:rPr lang="ru-RU" sz="2800" dirty="0" smtClean="0"/>
              <a:t>2 – физико-математическая</a:t>
            </a:r>
          </a:p>
          <a:p>
            <a:r>
              <a:rPr lang="ru-RU" sz="2800" dirty="0" smtClean="0"/>
              <a:t>2 – информационно-технологическая</a:t>
            </a:r>
          </a:p>
          <a:p>
            <a:r>
              <a:rPr lang="ru-RU" sz="2800" dirty="0" smtClean="0"/>
              <a:t>1 – естественно-научная</a:t>
            </a:r>
          </a:p>
          <a:p>
            <a:r>
              <a:rPr lang="ru-RU" sz="2800" dirty="0" smtClean="0"/>
              <a:t>1 – универсальная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Один день в неделю – лицейский (понедельник)</a:t>
            </a:r>
          </a:p>
        </p:txBody>
      </p:sp>
    </p:spTree>
    <p:extLst>
      <p:ext uri="{BB962C8B-B14F-4D97-AF65-F5344CB8AC3E}">
        <p14:creationId xmlns:p14="http://schemas.microsoft.com/office/powerpoint/2010/main" val="29739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734</TotalTime>
  <Words>626</Words>
  <Application>Microsoft Office PowerPoint</Application>
  <PresentationFormat>Широкоэкранный</PresentationFormat>
  <Paragraphs>261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</vt:lpstr>
      <vt:lpstr>Федеральный закон "Об образовании в Российской Федерации"  N 273-ФЗ от 29 декабря 2012 года</vt:lpstr>
      <vt:lpstr>Федеральный закон "Об образовании в Российской Федерации"  N 273-ФЗ от 29 декабря 2012 года  Статья 43  обязанности и ответственность обучающихся</vt:lpstr>
      <vt:lpstr> </vt:lpstr>
      <vt:lpstr>          СЕМЕЙНЫЙ  КОДЕКС  РФ</vt:lpstr>
      <vt:lpstr>Советы родителям</vt:lpstr>
      <vt:lpstr>Цель обучения - обеспечение условий для самоопределения личности </vt:lpstr>
      <vt:lpstr>Учебный план 2018-2019 учебный год</vt:lpstr>
      <vt:lpstr>7 класс - «Проба»</vt:lpstr>
      <vt:lpstr>Качество обучения во 2-4 классах</vt:lpstr>
      <vt:lpstr>Качество обучения во 2-9 классах</vt:lpstr>
      <vt:lpstr>               </vt:lpstr>
      <vt:lpstr>График проведения мероприятий по оценке качества подготовки обучающихся и реализации образовательных программ  (приказ МОПОСО №372-И от 31.10.2018 «Об утверждении графика проведения мероприятий по оценке качества подготовки обучающихся и реализации образовательных программ на территории Свердловской области в 2018-2019 учебном году»)</vt:lpstr>
      <vt:lpstr>График контрольных мероприятий 5 класс  2018-2019 учебный  год (приказ № 7 по учебной части МАОУ лицея №12 от 1.11.18 «О изменении графика контрольных мероприятий для обучающихся на 2018-2019 учебный год»)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Полякова Оксана Александровна</dc:creator>
  <cp:lastModifiedBy>Т. А. Бреславская</cp:lastModifiedBy>
  <cp:revision>52</cp:revision>
  <cp:lastPrinted>2018-11-16T07:45:11Z</cp:lastPrinted>
  <dcterms:created xsi:type="dcterms:W3CDTF">2014-09-25T08:49:17Z</dcterms:created>
  <dcterms:modified xsi:type="dcterms:W3CDTF">2018-11-16T07:45:15Z</dcterms:modified>
</cp:coreProperties>
</file>