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76" r:id="rId3"/>
    <p:sldId id="277" r:id="rId4"/>
    <p:sldId id="278" r:id="rId5"/>
    <p:sldId id="262" r:id="rId6"/>
    <p:sldId id="265" r:id="rId7"/>
    <p:sldId id="263" r:id="rId8"/>
    <p:sldId id="268" r:id="rId9"/>
    <p:sldId id="275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BC0000"/>
    <a:srgbClr val="FF4343"/>
    <a:srgbClr val="F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EF01-D2E6-4647-9068-BA16F7F557F2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27D6D-497E-4029-9BCC-90F6CC515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6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28F57-C476-445B-9353-CA7BC345454B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41D0E-0524-44E6-9D91-37DF0DE4F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3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19872" y="1916832"/>
            <a:ext cx="5112568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Родительское собрание</a:t>
            </a:r>
            <a:endParaRPr kumimoji="0" lang="ru-RU" sz="5400" b="1" i="0" u="none" strike="noStrike" kern="1200" normalizeH="0" baseline="0" noProof="0" dirty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756765"/>
            <a:ext cx="8496944" cy="2016224"/>
          </a:xfrm>
          <a:prstGeom prst="roundRect">
            <a:avLst>
              <a:gd name="adj" fmla="val 0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ИТОГИ АДАПТАЦИОННОГО  ПЕРИОДА  10  классы</a:t>
            </a:r>
            <a:endParaRPr lang="ru-RU" sz="4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dirty="0" smtClean="0">
                <a:solidFill>
                  <a:srgbClr val="FF0000"/>
                </a:solidFill>
              </a:rPr>
              <a:t>Учебная часть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всем учебным вопросам обращаться к заместителю директора по </a:t>
            </a:r>
            <a:r>
              <a:rPr lang="ru-RU" dirty="0" smtClean="0"/>
              <a:t>УД:</a:t>
            </a:r>
          </a:p>
          <a:p>
            <a:r>
              <a:rPr lang="ru-RU" dirty="0" smtClean="0"/>
              <a:t>Приемный день пятница с 7.30-15.30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err="1" smtClean="0"/>
              <a:t>Звездиной</a:t>
            </a:r>
            <a:r>
              <a:rPr lang="ru-RU" b="1" dirty="0" smtClean="0"/>
              <a:t>  Оксане Николаевне </a:t>
            </a:r>
          </a:p>
          <a:p>
            <a:pPr marL="0" indent="0">
              <a:buNone/>
            </a:pPr>
            <a:r>
              <a:rPr lang="ru-RU" b="1" dirty="0" err="1" smtClean="0"/>
              <a:t>Каб</a:t>
            </a:r>
            <a:r>
              <a:rPr lang="ru-RU" b="1" dirty="0" smtClean="0"/>
              <a:t>. №18 2-й этаж </a:t>
            </a:r>
          </a:p>
          <a:p>
            <a:pPr marL="0" indent="0">
              <a:buNone/>
            </a:pPr>
            <a:r>
              <a:rPr lang="ru-RU" b="1" dirty="0" smtClean="0"/>
              <a:t>Телефон 245-32-16</a:t>
            </a:r>
          </a:p>
          <a:p>
            <a:pPr marL="0" indent="0">
              <a:buNone/>
            </a:pPr>
            <a:r>
              <a:rPr lang="ru-RU" b="1" dirty="0" smtClean="0"/>
              <a:t>Адрес эл. </a:t>
            </a:r>
            <a:r>
              <a:rPr lang="ru-RU" b="1" dirty="0"/>
              <a:t>п</a:t>
            </a:r>
            <a:r>
              <a:rPr lang="ru-RU" b="1" dirty="0" smtClean="0"/>
              <a:t>очты : </a:t>
            </a:r>
            <a:r>
              <a:rPr lang="en-US" b="1" dirty="0" err="1" smtClean="0"/>
              <a:t>kirbayon@mail</a:t>
            </a:r>
            <a:r>
              <a:rPr lang="ru-RU" b="1" dirty="0" smtClean="0"/>
              <a:t>.</a:t>
            </a:r>
            <a:r>
              <a:rPr lang="en-US" b="1" dirty="0" err="1" smtClean="0"/>
              <a:t>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936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СПАСИБО      ЗА   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22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Учебный план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Профильное обучение - средство дифференциации и индивидуализации обучения, когда за счет изменений в структуре, содержании и организации образовательного процесса более полно учитываются интересы, склонности и способности обучающихся, создаются условия для образования старшеклассников в соответствии с их профессиональными интересами и намерениями в отношении продолжения образования. При этом существенно расширяются возможности выстраивания обучающимися индивидуальной образовательной траектории.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87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686800" cy="36490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Переход к профильному обучению позволяет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- создать условия для дифференциации содержания обучения старшеклассников, построения индивидуальных образовательных программ;</a:t>
            </a:r>
          </a:p>
          <a:p>
            <a:r>
              <a:rPr lang="ru-RU" dirty="0"/>
              <a:t>- обеспечить углубленное изучение отдельных учебных предметов;</a:t>
            </a:r>
          </a:p>
          <a:p>
            <a:r>
              <a:rPr lang="ru-RU" dirty="0"/>
              <a:t>- установить равный доступ к полноценному образованию разным категориям обучающихся, расширить возможности их социализации;</a:t>
            </a:r>
          </a:p>
          <a:p>
            <a:r>
              <a:rPr lang="ru-RU" dirty="0"/>
              <a:t>- обеспечить преемственность между общим и профессиональным образованием, в том числе более эффективно подготовить выпускников общеобразовательных организаций, реализующих программы среднего (полного) общего образования к освоению программ высшего профессионального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92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04664"/>
            <a:ext cx="5472608" cy="119553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4 профильных класса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ru-RU" dirty="0" smtClean="0"/>
              <a:t>10 а – универсальный </a:t>
            </a:r>
          </a:p>
          <a:p>
            <a:r>
              <a:rPr lang="ru-RU" dirty="0" smtClean="0"/>
              <a:t>10 б – физико-математический</a:t>
            </a:r>
          </a:p>
          <a:p>
            <a:r>
              <a:rPr lang="ru-RU" dirty="0" smtClean="0"/>
              <a:t>10 в -  естественно-научный</a:t>
            </a:r>
          </a:p>
          <a:p>
            <a:r>
              <a:rPr lang="ru-RU" dirty="0" smtClean="0"/>
              <a:t>10 г – информационно-технологический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19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5405" cy="6858000"/>
          </a:xfrm>
        </p:spPr>
      </p:pic>
    </p:spTree>
    <p:extLst>
      <p:ext uri="{BB962C8B-B14F-4D97-AF65-F5344CB8AC3E}">
        <p14:creationId xmlns:p14="http://schemas.microsoft.com/office/powerpoint/2010/main" val="32058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221825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	</a:t>
            </a:r>
            <a:endParaRPr lang="ru-RU" sz="2400" dirty="0" smtClean="0"/>
          </a:p>
          <a:p>
            <a:pPr marL="0" indent="0">
              <a:buNone/>
            </a:pPr>
            <a:r>
              <a:rPr lang="ru-RU" dirty="0" smtClean="0"/>
              <a:t>		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ПЕДАГОГИЧЕСКИЙ   СОВЕТ   ПО  НЕУСПЕВАЮЩИМ  УЧЕНИКАМ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19.11.18 в 13.30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Будут приглашены родители к директору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719102" cy="1224136"/>
          </a:xfrm>
        </p:spPr>
        <p:txBody>
          <a:bodyPr/>
          <a:lstStyle/>
          <a:p>
            <a:r>
              <a:rPr lang="ru-RU" dirty="0" smtClean="0"/>
              <a:t>             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357808"/>
              </p:ext>
            </p:extLst>
          </p:nvPr>
        </p:nvGraphicFramePr>
        <p:xfrm>
          <a:off x="-1" y="634916"/>
          <a:ext cx="9144000" cy="6106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119">
                  <a:extLst>
                    <a:ext uri="{9D8B030D-6E8A-4147-A177-3AD203B41FA5}">
                      <a16:colId xmlns:a16="http://schemas.microsoft.com/office/drawing/2014/main" val="2945593326"/>
                    </a:ext>
                  </a:extLst>
                </a:gridCol>
                <a:gridCol w="888946">
                  <a:extLst>
                    <a:ext uri="{9D8B030D-6E8A-4147-A177-3AD203B41FA5}">
                      <a16:colId xmlns:a16="http://schemas.microsoft.com/office/drawing/2014/main" val="1516189011"/>
                    </a:ext>
                  </a:extLst>
                </a:gridCol>
                <a:gridCol w="888946">
                  <a:extLst>
                    <a:ext uri="{9D8B030D-6E8A-4147-A177-3AD203B41FA5}">
                      <a16:colId xmlns:a16="http://schemas.microsoft.com/office/drawing/2014/main" val="441070425"/>
                    </a:ext>
                  </a:extLst>
                </a:gridCol>
                <a:gridCol w="977342">
                  <a:extLst>
                    <a:ext uri="{9D8B030D-6E8A-4147-A177-3AD203B41FA5}">
                      <a16:colId xmlns:a16="http://schemas.microsoft.com/office/drawing/2014/main" val="2733051688"/>
                    </a:ext>
                  </a:extLst>
                </a:gridCol>
                <a:gridCol w="1283616">
                  <a:extLst>
                    <a:ext uri="{9D8B030D-6E8A-4147-A177-3AD203B41FA5}">
                      <a16:colId xmlns:a16="http://schemas.microsoft.com/office/drawing/2014/main" val="1444419327"/>
                    </a:ext>
                  </a:extLst>
                </a:gridCol>
                <a:gridCol w="1027148">
                  <a:extLst>
                    <a:ext uri="{9D8B030D-6E8A-4147-A177-3AD203B41FA5}">
                      <a16:colId xmlns:a16="http://schemas.microsoft.com/office/drawing/2014/main" val="3445059674"/>
                    </a:ext>
                  </a:extLst>
                </a:gridCol>
                <a:gridCol w="995521">
                  <a:extLst>
                    <a:ext uri="{9D8B030D-6E8A-4147-A177-3AD203B41FA5}">
                      <a16:colId xmlns:a16="http://schemas.microsoft.com/office/drawing/2014/main" val="1398572255"/>
                    </a:ext>
                  </a:extLst>
                </a:gridCol>
                <a:gridCol w="705266">
                  <a:extLst>
                    <a:ext uri="{9D8B030D-6E8A-4147-A177-3AD203B41FA5}">
                      <a16:colId xmlns:a16="http://schemas.microsoft.com/office/drawing/2014/main" val="509290117"/>
                    </a:ext>
                  </a:extLst>
                </a:gridCol>
                <a:gridCol w="888321">
                  <a:extLst>
                    <a:ext uri="{9D8B030D-6E8A-4147-A177-3AD203B41FA5}">
                      <a16:colId xmlns:a16="http://schemas.microsoft.com/office/drawing/2014/main" val="2903046464"/>
                    </a:ext>
                  </a:extLst>
                </a:gridCol>
                <a:gridCol w="1243775">
                  <a:extLst>
                    <a:ext uri="{9D8B030D-6E8A-4147-A177-3AD203B41FA5}">
                      <a16:colId xmlns:a16="http://schemas.microsoft.com/office/drawing/2014/main" val="2052444782"/>
                    </a:ext>
                  </a:extLst>
                </a:gridCol>
              </a:tblGrid>
              <a:tr h="449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СЕНТЯБРЬ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ОКТЯБРЬ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НОЯБРЬ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ДЕКАБРЬ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ЯНВАРЬ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ФЕВРАЛЬ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МАРТ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АПРЕЛЬ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extLst>
                  <a:ext uri="{0D108BD9-81ED-4DB2-BD59-A6C34878D82A}">
                    <a16:rowId xmlns:a16="http://schemas.microsoft.com/office/drawing/2014/main" val="1345211259"/>
                  </a:ext>
                </a:extLst>
              </a:tr>
              <a:tr h="8998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неделя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АДКР математика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extLst>
                  <a:ext uri="{0D108BD9-81ED-4DB2-BD59-A6C34878D82A}">
                    <a16:rowId xmlns:a16="http://schemas.microsoft.com/office/drawing/2014/main" val="25621963"/>
                  </a:ext>
                </a:extLst>
              </a:tr>
              <a:tr h="8998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неделя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АДКР русский 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9,11.04.19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НИКО физическая культура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extLst>
                  <a:ext uri="{0D108BD9-81ED-4DB2-BD59-A6C34878D82A}">
                    <a16:rowId xmlns:a16="http://schemas.microsoft.com/office/drawing/2014/main" val="1878471308"/>
                  </a:ext>
                </a:extLst>
              </a:tr>
              <a:tr h="179974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 неделя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Зачеты по профильным предметам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indent="-774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зачётная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неделя (зачёты по профильным предметам,  АДКР русский язык и математика в форме тестов ЕГЭ)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extLst>
                  <a:ext uri="{0D108BD9-81ED-4DB2-BD59-A6C34878D82A}">
                    <a16:rowId xmlns:a16="http://schemas.microsoft.com/office/drawing/2014/main" val="3394088627"/>
                  </a:ext>
                </a:extLst>
              </a:tr>
              <a:tr h="113076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 неделя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ДКР 17 декабря русский 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 декабря  математика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indent="-774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extLst>
                  <a:ext uri="{0D108BD9-81ED-4DB2-BD59-A6C34878D82A}">
                    <a16:rowId xmlns:a16="http://schemas.microsoft.com/office/drawing/2014/main" val="3796699859"/>
                  </a:ext>
                </a:extLst>
              </a:tr>
              <a:tr h="92625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 неделя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indent="-774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3" marR="62463" marT="0" marB="0"/>
                </a:tc>
                <a:extLst>
                  <a:ext uri="{0D108BD9-81ED-4DB2-BD59-A6C34878D82A}">
                    <a16:rowId xmlns:a16="http://schemas.microsoft.com/office/drawing/2014/main" val="314217943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95571" y="42319"/>
            <a:ext cx="9911449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 КОНТОЛЬНЫХ МЕРОПРИЯТИЯ ДЛЯ ОБУЧАЮЩИХСЯ 10 КЛАССОВ  НА 2018-2019 УЧЕБНЫЙ ГОД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АДКР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административная диагностическая контрольная 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работа,ДКР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диагностическая контрольная работа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520938"/>
              </p:ext>
            </p:extLst>
          </p:nvPr>
        </p:nvGraphicFramePr>
        <p:xfrm>
          <a:off x="0" y="0"/>
          <a:ext cx="9144001" cy="6813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471">
                  <a:extLst>
                    <a:ext uri="{9D8B030D-6E8A-4147-A177-3AD203B41FA5}">
                      <a16:colId xmlns:a16="http://schemas.microsoft.com/office/drawing/2014/main" val="1118133037"/>
                    </a:ext>
                  </a:extLst>
                </a:gridCol>
                <a:gridCol w="856621">
                  <a:extLst>
                    <a:ext uri="{9D8B030D-6E8A-4147-A177-3AD203B41FA5}">
                      <a16:colId xmlns:a16="http://schemas.microsoft.com/office/drawing/2014/main" val="312727576"/>
                    </a:ext>
                  </a:extLst>
                </a:gridCol>
                <a:gridCol w="772558">
                  <a:extLst>
                    <a:ext uri="{9D8B030D-6E8A-4147-A177-3AD203B41FA5}">
                      <a16:colId xmlns:a16="http://schemas.microsoft.com/office/drawing/2014/main" val="3226365734"/>
                    </a:ext>
                  </a:extLst>
                </a:gridCol>
                <a:gridCol w="773149">
                  <a:extLst>
                    <a:ext uri="{9D8B030D-6E8A-4147-A177-3AD203B41FA5}">
                      <a16:colId xmlns:a16="http://schemas.microsoft.com/office/drawing/2014/main" val="3880566245"/>
                    </a:ext>
                  </a:extLst>
                </a:gridCol>
                <a:gridCol w="1275756">
                  <a:extLst>
                    <a:ext uri="{9D8B030D-6E8A-4147-A177-3AD203B41FA5}">
                      <a16:colId xmlns:a16="http://schemas.microsoft.com/office/drawing/2014/main" val="704920490"/>
                    </a:ext>
                  </a:extLst>
                </a:gridCol>
                <a:gridCol w="1091052">
                  <a:extLst>
                    <a:ext uri="{9D8B030D-6E8A-4147-A177-3AD203B41FA5}">
                      <a16:colId xmlns:a16="http://schemas.microsoft.com/office/drawing/2014/main" val="3935982287"/>
                    </a:ext>
                  </a:extLst>
                </a:gridCol>
                <a:gridCol w="839454">
                  <a:extLst>
                    <a:ext uri="{9D8B030D-6E8A-4147-A177-3AD203B41FA5}">
                      <a16:colId xmlns:a16="http://schemas.microsoft.com/office/drawing/2014/main" val="4247738115"/>
                    </a:ext>
                  </a:extLst>
                </a:gridCol>
                <a:gridCol w="1709690">
                  <a:extLst>
                    <a:ext uri="{9D8B030D-6E8A-4147-A177-3AD203B41FA5}">
                      <a16:colId xmlns:a16="http://schemas.microsoft.com/office/drawing/2014/main" val="231355618"/>
                    </a:ext>
                  </a:extLst>
                </a:gridCol>
                <a:gridCol w="1090460">
                  <a:extLst>
                    <a:ext uri="{9D8B030D-6E8A-4147-A177-3AD203B41FA5}">
                      <a16:colId xmlns:a16="http://schemas.microsoft.com/office/drawing/2014/main" val="318958942"/>
                    </a:ext>
                  </a:extLst>
                </a:gridCol>
                <a:gridCol w="503790">
                  <a:extLst>
                    <a:ext uri="{9D8B030D-6E8A-4147-A177-3AD203B41FA5}">
                      <a16:colId xmlns:a16="http://schemas.microsoft.com/office/drawing/2014/main" val="2367532482"/>
                    </a:ext>
                  </a:extLst>
                </a:gridCol>
              </a:tblGrid>
              <a:tr h="262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СЕНТЯБРЬ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ОКТЯБРЬ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НОЯБРЬ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ДЕКАБРЬ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ЯНВАРЬ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ФЕВРАЛЬ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МАРТ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АПРЕЛЬ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extLst>
                  <a:ext uri="{0D108BD9-81ED-4DB2-BD59-A6C34878D82A}">
                    <a16:rowId xmlns:a16="http://schemas.microsoft.com/office/drawing/2014/main" val="4028529092"/>
                  </a:ext>
                </a:extLst>
              </a:tr>
              <a:tr h="157231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неделя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АДКР математика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АДКР русский язык, математика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«Группа риска»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5.12.18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Итоговое сочинение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Тренировочные  экзамены  предметы по выбору ЕГЭ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extLst>
                  <a:ext uri="{0D108BD9-81ED-4DB2-BD59-A6C34878D82A}">
                    <a16:rowId xmlns:a16="http://schemas.microsoft.com/office/drawing/2014/main" val="1196672949"/>
                  </a:ext>
                </a:extLst>
              </a:tr>
              <a:tr h="104821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неделя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АДКР русский 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5.03.19-ВПР иностранный язык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extLst>
                  <a:ext uri="{0D108BD9-81ED-4DB2-BD59-A6C34878D82A}">
                    <a16:rowId xmlns:a16="http://schemas.microsoft.com/office/drawing/2014/main" val="1500289138"/>
                  </a:ext>
                </a:extLst>
              </a:tr>
              <a:tr h="78615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неделя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18.01.19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РТ обществознание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АДКР математика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12.03.19 – ВПР география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13.03.19 – ВПР история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14.03.19 – ВПР химия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АДКР русский язык</a:t>
                      </a:r>
                    </a:p>
                    <a:p>
                      <a:pPr indent="-774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«группа риска»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extLst>
                  <a:ext uri="{0D108BD9-81ED-4DB2-BD59-A6C34878D82A}">
                    <a16:rowId xmlns:a16="http://schemas.microsoft.com/office/drawing/2014/main" val="4216649181"/>
                  </a:ext>
                </a:extLst>
              </a:tr>
              <a:tr h="209642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 неделя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Сочинение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Зачётная   неделя (тренировочные экзамены по предметам по выбору, АДКР русский язык и математика в форме тестов ЕГЭ)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25.01.19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русский язык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19.03.19 – ВПР физика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21.03.19 – ВПР биология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АДКР математика</a:t>
                      </a:r>
                    </a:p>
                    <a:p>
                      <a:pPr indent="-774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«группа риска»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anchor="ctr"/>
                </a:tc>
                <a:extLst>
                  <a:ext uri="{0D108BD9-81ED-4DB2-BD59-A6C34878D82A}">
                    <a16:rowId xmlns:a16="http://schemas.microsoft.com/office/drawing/2014/main" val="1100092018"/>
                  </a:ext>
                </a:extLst>
              </a:tr>
              <a:tr h="104821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неделя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27.02.19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РТ английский язык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indent="-774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2" marR="57542" marT="0" marB="0"/>
                </a:tc>
                <a:extLst>
                  <a:ext uri="{0D108BD9-81ED-4DB2-BD59-A6C34878D82A}">
                    <a16:rowId xmlns:a16="http://schemas.microsoft.com/office/drawing/2014/main" val="571768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482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У  кабинета  16  вывешен рейтинг по результатам АДКР русского языка и математики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73690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F2DCD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415</Words>
  <Application>Microsoft Office PowerPoint</Application>
  <PresentationFormat>Экран (4:3)</PresentationFormat>
  <Paragraphs>185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Учебный план </vt:lpstr>
      <vt:lpstr>Переход к профильному обучению позволяет</vt:lpstr>
      <vt:lpstr>4 профильных класса</vt:lpstr>
      <vt:lpstr>                </vt:lpstr>
      <vt:lpstr>                 </vt:lpstr>
      <vt:lpstr>              </vt:lpstr>
      <vt:lpstr>Презентация PowerPoint</vt:lpstr>
      <vt:lpstr>                </vt:lpstr>
      <vt:lpstr>                 Учебная часть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Звездина Оксана Николаевна</cp:lastModifiedBy>
  <cp:revision>38</cp:revision>
  <dcterms:created xsi:type="dcterms:W3CDTF">2013-08-23T19:01:23Z</dcterms:created>
  <dcterms:modified xsi:type="dcterms:W3CDTF">2018-11-16T09:08:02Z</dcterms:modified>
</cp:coreProperties>
</file>