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9" r:id="rId2"/>
    <p:sldId id="260" r:id="rId3"/>
    <p:sldId id="261" r:id="rId4"/>
    <p:sldId id="272" r:id="rId5"/>
    <p:sldId id="268" r:id="rId6"/>
    <p:sldId id="270" r:id="rId7"/>
    <p:sldId id="273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8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04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5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14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72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17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8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9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84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2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9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7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E62D-1B83-4CD8-8C1C-E47BF4FB3EB6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730326"/>
            <a:ext cx="10590212" cy="41808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  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 СЕМЬИ  В  ВОСПИТАНИИ  ДЕТЕЙ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6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С</a:t>
            </a:r>
            <a:r>
              <a:rPr lang="ru-RU" sz="4000" b="1" dirty="0" smtClean="0">
                <a:solidFill>
                  <a:schemeClr val="tx1"/>
                </a:solidFill>
              </a:rPr>
              <a:t>пасибо за внимание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2" y="689317"/>
            <a:ext cx="9746150" cy="5221905"/>
          </a:xfrm>
        </p:spPr>
        <p:txBody>
          <a:bodyPr>
            <a:normAutofit fontScale="85000" lnSpcReduction="10000"/>
          </a:bodyPr>
          <a:lstStyle/>
          <a:p>
            <a:r>
              <a:rPr lang="ru-RU" sz="4600" b="1" dirty="0">
                <a:solidFill>
                  <a:schemeClr val="tx1"/>
                </a:solidFill>
              </a:rPr>
              <a:t>Ребенок  учится тому,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Что видит у себя в дому,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Родители – пример тому.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Кто при жене и детях  груб,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Кому язык распутства люб,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Пусть помнит, что с лихвой получит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От них все то, чему их  учит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                            Севастьян  </a:t>
            </a:r>
            <a:r>
              <a:rPr lang="ru-RU" sz="2800" b="1" dirty="0" err="1">
                <a:solidFill>
                  <a:schemeClr val="tx1"/>
                </a:solidFill>
              </a:rPr>
              <a:t>Брант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</a:t>
            </a:r>
            <a:r>
              <a:rPr lang="ru-RU" b="1" dirty="0" smtClean="0">
                <a:solidFill>
                  <a:srgbClr val="C00000"/>
                </a:solidFill>
              </a:rPr>
              <a:t>СЕМЕЙНЫЙ  КОДЕКС  РФ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723" y="1378634"/>
            <a:ext cx="10730889" cy="4532588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Статья 63. Права и обязанности родителей по воспитанию и образованию детей.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1. Родители имеют право и обязаны воспитывать своих детей. Родители несут ответственность за воспитание и развитие своих детей. </a:t>
            </a:r>
            <a:r>
              <a:rPr lang="ru-RU" sz="3200" b="1" dirty="0" smtClean="0">
                <a:solidFill>
                  <a:srgbClr val="C00000"/>
                </a:solidFill>
              </a:rPr>
              <a:t>Они обязаны заботиться о здоровье: физическом, психическом, духовном и нравственном развитии своих детей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2. Родители обязаны обеспечить получение основного общего образования ( 9 классом)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Советы родителям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588" y="1617785"/>
            <a:ext cx="10759024" cy="429343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Ежедневно беседовать с детьми на различные темы</a:t>
            </a:r>
          </a:p>
          <a:p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50"/>
                </a:solidFill>
              </a:rPr>
              <a:t>как прошел день</a:t>
            </a:r>
          </a:p>
          <a:p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F0"/>
                </a:solidFill>
              </a:rPr>
              <a:t>что его волнует</a:t>
            </a:r>
          </a:p>
          <a:p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7030A0"/>
                </a:solidFill>
              </a:rPr>
              <a:t>о чем он мечтает</a:t>
            </a:r>
          </a:p>
          <a:p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chemeClr val="accent2"/>
                </a:solidFill>
              </a:rPr>
              <a:t>какие у него проблемы</a:t>
            </a:r>
          </a:p>
          <a:p>
            <a:pPr marL="0" indent="0">
              <a:buNone/>
            </a:pP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9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948" y="193804"/>
            <a:ext cx="8911687" cy="128089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            </a:t>
            </a:r>
            <a:endParaRPr lang="ru-RU" sz="4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262237"/>
              </p:ext>
            </p:extLst>
          </p:nvPr>
        </p:nvGraphicFramePr>
        <p:xfrm>
          <a:off x="400052" y="1264555"/>
          <a:ext cx="11572873" cy="4585869"/>
        </p:xfrm>
        <a:graphic>
          <a:graphicData uri="http://schemas.openxmlformats.org/drawingml/2006/table">
            <a:tbl>
              <a:tblPr firstRow="1" firstCol="1" bandRow="1"/>
              <a:tblGrid>
                <a:gridCol w="819148">
                  <a:extLst>
                    <a:ext uri="{9D8B030D-6E8A-4147-A177-3AD203B41FA5}">
                      <a16:colId xmlns:a16="http://schemas.microsoft.com/office/drawing/2014/main" val="419288256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94503583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4215984285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39559307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897204925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1804890064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val="11630519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3274900519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50762248"/>
                    </a:ext>
                  </a:extLst>
                </a:gridCol>
              </a:tblGrid>
              <a:tr h="2952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/ 2 четверть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«5» </a:t>
                      </a: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/ 2 четверть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«4» и «5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/ 2 четверть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успевающие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аттестованы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 %</a:t>
                      </a:r>
                    </a:p>
                    <a:p>
                      <a:pPr marL="0" marR="0" lvl="0" indent="-6858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/ 2</a:t>
                      </a:r>
                    </a:p>
                    <a:p>
                      <a:pPr marL="0" marR="0" lvl="0" indent="-6858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четверть</a:t>
                      </a:r>
                      <a:endParaRPr lang="ru-RU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47879"/>
                  </a:ext>
                </a:extLst>
              </a:tr>
              <a:tr h="855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уважительной причины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29721"/>
                  </a:ext>
                </a:extLst>
              </a:tr>
              <a:tr h="415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/4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17/16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66/69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383420"/>
                  </a:ext>
                </a:extLst>
              </a:tr>
              <a:tr h="36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65/69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663718"/>
                  </a:ext>
                </a:extLst>
              </a:tr>
              <a:tr h="36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29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17/18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62/66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047347"/>
                  </a:ext>
                </a:extLst>
              </a:tr>
              <a:tr h="36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6Г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29/30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3/1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12/14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52/50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731339"/>
                  </a:ext>
                </a:extLst>
              </a:tr>
              <a:tr h="36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6Д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27/28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48/50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3059"/>
                  </a:ext>
                </a:extLst>
              </a:tr>
              <a:tr h="363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48/62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32435"/>
                  </a:ext>
                </a:extLst>
              </a:tr>
              <a:tr h="1090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172/174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11/16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87/90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57/61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9943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56647" y="157861"/>
            <a:ext cx="7100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успеваемости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1-2 четверть 2017-2018 учебный год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725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647" y="382063"/>
            <a:ext cx="10327341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обучения - </a:t>
            </a:r>
            <a:r>
              <a:rPr lang="ru-RU" b="1" dirty="0">
                <a:solidFill>
                  <a:srgbClr val="FF0000"/>
                </a:solidFill>
              </a:rPr>
              <a:t>обеспечение условий для самоопределения личности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8835" y="2133600"/>
            <a:ext cx="10502153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5,6 класс - знакомство</a:t>
            </a:r>
          </a:p>
          <a:p>
            <a:pPr marL="0" indent="0">
              <a:buNone/>
            </a:pPr>
            <a:r>
              <a:rPr lang="ru-RU" sz="2800" b="1" dirty="0" smtClean="0"/>
              <a:t>7 </a:t>
            </a:r>
            <a:r>
              <a:rPr lang="ru-RU" sz="2800" b="1" dirty="0"/>
              <a:t>класс - </a:t>
            </a:r>
            <a:r>
              <a:rPr lang="ru-RU" sz="2800" b="1" dirty="0" smtClean="0"/>
              <a:t>проба</a:t>
            </a:r>
          </a:p>
          <a:p>
            <a:pPr marL="0" indent="0">
              <a:buNone/>
            </a:pPr>
            <a:r>
              <a:rPr lang="ru-RU" sz="2800" b="1" dirty="0" smtClean="0"/>
              <a:t>8,9 класс – выбор (</a:t>
            </a:r>
            <a:r>
              <a:rPr lang="ru-RU" sz="2800" b="1" dirty="0" err="1" smtClean="0"/>
              <a:t>предпрофильные</a:t>
            </a:r>
            <a:r>
              <a:rPr lang="ru-RU" sz="2800" b="1" dirty="0" smtClean="0"/>
              <a:t> классы)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686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24635" y="624110"/>
            <a:ext cx="9379977" cy="1280890"/>
          </a:xfrm>
        </p:spPr>
        <p:txBody>
          <a:bodyPr/>
          <a:lstStyle/>
          <a:p>
            <a:r>
              <a:rPr lang="ru-RU" dirty="0" smtClean="0"/>
              <a:t>7 класс - «Проба»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3788" y="1649506"/>
            <a:ext cx="10077917" cy="4670612"/>
          </a:xfrm>
        </p:spPr>
        <p:txBody>
          <a:bodyPr>
            <a:noAutofit/>
          </a:bodyPr>
          <a:lstStyle/>
          <a:p>
            <a:endParaRPr lang="ru-RU" sz="2800" dirty="0"/>
          </a:p>
          <a:p>
            <a:pPr marL="0" indent="0">
              <a:buNone/>
            </a:pPr>
            <a:r>
              <a:rPr lang="ru-RU" sz="2800" dirty="0" err="1" smtClean="0"/>
              <a:t>Межклассные</a:t>
            </a:r>
            <a:r>
              <a:rPr lang="ru-RU" sz="2800" dirty="0" smtClean="0"/>
              <a:t>  группы</a:t>
            </a:r>
          </a:p>
          <a:p>
            <a:r>
              <a:rPr lang="ru-RU" sz="2800" dirty="0" smtClean="0"/>
              <a:t>2 – физико-математическая</a:t>
            </a:r>
          </a:p>
          <a:p>
            <a:r>
              <a:rPr lang="ru-RU" sz="2800" dirty="0" smtClean="0"/>
              <a:t>2 – информационно-технологическая</a:t>
            </a:r>
          </a:p>
          <a:p>
            <a:r>
              <a:rPr lang="ru-RU" sz="2800" dirty="0" smtClean="0"/>
              <a:t>1 – естественно-научная</a:t>
            </a:r>
          </a:p>
          <a:p>
            <a:r>
              <a:rPr lang="ru-RU" sz="2800" dirty="0" smtClean="0"/>
              <a:t>1 – универсальная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Один день в неделю – лицейский (понедельник)</a:t>
            </a:r>
          </a:p>
        </p:txBody>
      </p:sp>
    </p:spTree>
    <p:extLst>
      <p:ext uri="{BB962C8B-B14F-4D97-AF65-F5344CB8AC3E}">
        <p14:creationId xmlns:p14="http://schemas.microsoft.com/office/powerpoint/2010/main" val="29739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Лицейский день в 7 классе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066421"/>
              </p:ext>
            </p:extLst>
          </p:nvPr>
        </p:nvGraphicFramePr>
        <p:xfrm>
          <a:off x="591670" y="1694335"/>
          <a:ext cx="11093823" cy="41603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500679">
                  <a:extLst>
                    <a:ext uri="{9D8B030D-6E8A-4147-A177-3AD203B41FA5}">
                      <a16:colId xmlns:a16="http://schemas.microsoft.com/office/drawing/2014/main" val="3748159760"/>
                    </a:ext>
                  </a:extLst>
                </a:gridCol>
                <a:gridCol w="898286">
                  <a:extLst>
                    <a:ext uri="{9D8B030D-6E8A-4147-A177-3AD203B41FA5}">
                      <a16:colId xmlns:a16="http://schemas.microsoft.com/office/drawing/2014/main" val="790232734"/>
                    </a:ext>
                  </a:extLst>
                </a:gridCol>
                <a:gridCol w="898286">
                  <a:extLst>
                    <a:ext uri="{9D8B030D-6E8A-4147-A177-3AD203B41FA5}">
                      <a16:colId xmlns:a16="http://schemas.microsoft.com/office/drawing/2014/main" val="1427007835"/>
                    </a:ext>
                  </a:extLst>
                </a:gridCol>
                <a:gridCol w="898286">
                  <a:extLst>
                    <a:ext uri="{9D8B030D-6E8A-4147-A177-3AD203B41FA5}">
                      <a16:colId xmlns:a16="http://schemas.microsoft.com/office/drawing/2014/main" val="1031936698"/>
                    </a:ext>
                  </a:extLst>
                </a:gridCol>
                <a:gridCol w="898286">
                  <a:extLst>
                    <a:ext uri="{9D8B030D-6E8A-4147-A177-3AD203B41FA5}">
                      <a16:colId xmlns:a16="http://schemas.microsoft.com/office/drawing/2014/main" val="3477162776"/>
                    </a:ext>
                  </a:extLst>
                </a:gridCol>
              </a:tblGrid>
              <a:tr h="8068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ФМ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УН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ЕН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ИТ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7979722"/>
                  </a:ext>
                </a:extLst>
              </a:tr>
              <a:tr h="7296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Решение задач повышенного уровня сложности по математике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204304"/>
                  </a:ext>
                </a:extLst>
              </a:tr>
              <a:tr h="350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Мир занимательной физики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9421392"/>
                  </a:ext>
                </a:extLst>
              </a:tr>
              <a:tr h="5211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Основы программирования на алгоритмическом языке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9786460"/>
                  </a:ext>
                </a:extLst>
              </a:tr>
              <a:tr h="350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Личности в истории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0692610"/>
                  </a:ext>
                </a:extLst>
              </a:tr>
              <a:tr h="350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Удивительные животные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0680282"/>
                  </a:ext>
                </a:extLst>
              </a:tr>
              <a:tr h="350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Старт в химию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7538248"/>
                  </a:ext>
                </a:extLst>
              </a:tr>
              <a:tr h="350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Политика и право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690066"/>
                  </a:ext>
                </a:extLst>
              </a:tr>
              <a:tr h="350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Грамматика английского языка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 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140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26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777686"/>
              </p:ext>
            </p:extLst>
          </p:nvPr>
        </p:nvGraphicFramePr>
        <p:xfrm>
          <a:off x="739588" y="1250576"/>
          <a:ext cx="11452411" cy="5571121"/>
        </p:xfrm>
        <a:graphic>
          <a:graphicData uri="http://schemas.openxmlformats.org/drawingml/2006/table">
            <a:tbl>
              <a:tblPr firstRow="1" firstCol="1" bandRow="1"/>
              <a:tblGrid>
                <a:gridCol w="465303">
                  <a:extLst>
                    <a:ext uri="{9D8B030D-6E8A-4147-A177-3AD203B41FA5}">
                      <a16:colId xmlns:a16="http://schemas.microsoft.com/office/drawing/2014/main" val="975424388"/>
                    </a:ext>
                  </a:extLst>
                </a:gridCol>
                <a:gridCol w="2022276">
                  <a:extLst>
                    <a:ext uri="{9D8B030D-6E8A-4147-A177-3AD203B41FA5}">
                      <a16:colId xmlns:a16="http://schemas.microsoft.com/office/drawing/2014/main" val="1983099758"/>
                    </a:ext>
                  </a:extLst>
                </a:gridCol>
                <a:gridCol w="5231033">
                  <a:extLst>
                    <a:ext uri="{9D8B030D-6E8A-4147-A177-3AD203B41FA5}">
                      <a16:colId xmlns:a16="http://schemas.microsoft.com/office/drawing/2014/main" val="4082942312"/>
                    </a:ext>
                  </a:extLst>
                </a:gridCol>
                <a:gridCol w="3733799">
                  <a:extLst>
                    <a:ext uri="{9D8B030D-6E8A-4147-A177-3AD203B41FA5}">
                      <a16:colId xmlns:a16="http://schemas.microsoft.com/office/drawing/2014/main" val="2756103256"/>
                    </a:ext>
                  </a:extLst>
                </a:gridCol>
              </a:tblGrid>
              <a:tr h="299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3806891"/>
                  </a:ext>
                </a:extLst>
              </a:tr>
              <a:tr h="113120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неделя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17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686784"/>
                  </a:ext>
                </a:extLst>
              </a:tr>
              <a:tr h="14635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неделя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АДКР  английский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10.04.18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НИКО литература, МХК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11.05.18 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 обществознание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577560"/>
                  </a:ext>
                </a:extLst>
              </a:tr>
              <a:tr h="130769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неделя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18.04.18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 математика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20.04.18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 биология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15.05.18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 история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АДКР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506902"/>
                  </a:ext>
                </a:extLst>
              </a:tr>
              <a:tr h="111738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неделя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25.04.18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 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язык,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774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27.04.18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ВПР 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АДКР математика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759270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03413" y="292100"/>
            <a:ext cx="117885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 </a:t>
            </a:r>
            <a:r>
              <a:rPr lang="ru-RU" sz="24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внутришкольного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контроля на второе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полугодие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2017-2018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учебный 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года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8207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446</TotalTime>
  <Words>426</Words>
  <Application>Microsoft Office PowerPoint</Application>
  <PresentationFormat>Широкоэкранный</PresentationFormat>
  <Paragraphs>194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</vt:lpstr>
      <vt:lpstr> </vt:lpstr>
      <vt:lpstr>          СЕМЕЙНЫЙ  КОДЕКС  РФ</vt:lpstr>
      <vt:lpstr>Советы родителям</vt:lpstr>
      <vt:lpstr>               </vt:lpstr>
      <vt:lpstr>Цель обучения - обеспечение условий для самоопределения личности </vt:lpstr>
      <vt:lpstr>7 класс - «Проба»</vt:lpstr>
      <vt:lpstr>Лицейский день в 7 классе</vt:lpstr>
      <vt:lpstr>План внутришкольного контроля на второе полугодие  2017-2018 учебный  года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Полякова Оксана Александровна</dc:creator>
  <cp:lastModifiedBy>Т. А. Бреславская</cp:lastModifiedBy>
  <cp:revision>35</cp:revision>
  <dcterms:created xsi:type="dcterms:W3CDTF">2014-09-25T08:49:17Z</dcterms:created>
  <dcterms:modified xsi:type="dcterms:W3CDTF">2018-01-24T10:32:08Z</dcterms:modified>
</cp:coreProperties>
</file>