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42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74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489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4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58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31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779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83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360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16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5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084C7-0EE5-4FCA-A87D-01E07AC322D7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248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7968" y="270077"/>
            <a:ext cx="9144000" cy="1101523"/>
          </a:xfrm>
        </p:spPr>
        <p:txBody>
          <a:bodyPr>
            <a:noAutofit/>
          </a:bodyPr>
          <a:lstStyle/>
          <a:p>
            <a:r>
              <a:rPr lang="ru-RU" sz="4000" dirty="0" smtClean="0"/>
              <a:t>Учебный план   </a:t>
            </a:r>
            <a:br>
              <a:rPr lang="ru-RU" sz="4000" dirty="0" smtClean="0"/>
            </a:br>
            <a:r>
              <a:rPr lang="ru-RU" sz="4000" dirty="0" smtClean="0"/>
              <a:t>Основное общее образование</a:t>
            </a:r>
            <a:endParaRPr lang="ru-RU" sz="4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041468"/>
              </p:ext>
            </p:extLst>
          </p:nvPr>
        </p:nvGraphicFramePr>
        <p:xfrm>
          <a:off x="551306" y="1243769"/>
          <a:ext cx="11197349" cy="5614231"/>
        </p:xfrm>
        <a:graphic>
          <a:graphicData uri="http://schemas.openxmlformats.org/drawingml/2006/table">
            <a:tbl>
              <a:tblPr/>
              <a:tblGrid>
                <a:gridCol w="4173094">
                  <a:extLst>
                    <a:ext uri="{9D8B030D-6E8A-4147-A177-3AD203B41FA5}">
                      <a16:colId xmlns:a16="http://schemas.microsoft.com/office/drawing/2014/main" val="154748930"/>
                    </a:ext>
                  </a:extLst>
                </a:gridCol>
                <a:gridCol w="1191491">
                  <a:extLst>
                    <a:ext uri="{9D8B030D-6E8A-4147-A177-3AD203B41FA5}">
                      <a16:colId xmlns:a16="http://schemas.microsoft.com/office/drawing/2014/main" val="2599891395"/>
                    </a:ext>
                  </a:extLst>
                </a:gridCol>
                <a:gridCol w="1122218">
                  <a:extLst>
                    <a:ext uri="{9D8B030D-6E8A-4147-A177-3AD203B41FA5}">
                      <a16:colId xmlns:a16="http://schemas.microsoft.com/office/drawing/2014/main" val="4068765775"/>
                    </a:ext>
                  </a:extLst>
                </a:gridCol>
                <a:gridCol w="1011382">
                  <a:extLst>
                    <a:ext uri="{9D8B030D-6E8A-4147-A177-3AD203B41FA5}">
                      <a16:colId xmlns:a16="http://schemas.microsoft.com/office/drawing/2014/main" val="370033031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082654020"/>
                    </a:ext>
                  </a:extLst>
                </a:gridCol>
                <a:gridCol w="955963">
                  <a:extLst>
                    <a:ext uri="{9D8B030D-6E8A-4147-A177-3AD203B41FA5}">
                      <a16:colId xmlns:a16="http://schemas.microsoft.com/office/drawing/2014/main" val="1486708758"/>
                    </a:ext>
                  </a:extLst>
                </a:gridCol>
                <a:gridCol w="983673">
                  <a:extLst>
                    <a:ext uri="{9D8B030D-6E8A-4147-A177-3AD203B41FA5}">
                      <a16:colId xmlns:a16="http://schemas.microsoft.com/office/drawing/2014/main" val="2927666814"/>
                    </a:ext>
                  </a:extLst>
                </a:gridCol>
                <a:gridCol w="803564">
                  <a:extLst>
                    <a:ext uri="{9D8B030D-6E8A-4147-A177-3AD203B41FA5}">
                      <a16:colId xmlns:a16="http://schemas.microsoft.com/office/drawing/2014/main" val="1338669249"/>
                    </a:ext>
                  </a:extLst>
                </a:gridCol>
              </a:tblGrid>
              <a:tr h="30480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ru-RU" sz="1600" b="1" u="none" strike="noStrike" dirty="0" smtClean="0">
                          <a:effectLst/>
                        </a:rPr>
                        <a:t> Учебные  предметы/обязательная часть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7кл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8А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8Б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8В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8Г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8Д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8Е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7882217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Русский язык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315044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Литература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2888009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Родной язык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40872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Родная литература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981722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Иностранный язык  (английский)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8551753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Второй иностранный язык (немецкий)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627600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Алгебра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364793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Геометрия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916551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Информатика 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0318533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История России. Всеобщая история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472108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Обществознание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287160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География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161071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Физика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430752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Химия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2883514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Биология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7918336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Изобразительное искусство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5218319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Музыка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798505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Технология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719946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ОБЖ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942124"/>
                  </a:ext>
                </a:extLst>
              </a:tr>
              <a:tr h="2308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Физическая культура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477794"/>
                  </a:ext>
                </a:extLst>
              </a:tr>
              <a:tr h="2418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990" marR="8990" marT="89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095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84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7968" y="139933"/>
            <a:ext cx="9144000" cy="1101523"/>
          </a:xfrm>
        </p:spPr>
        <p:txBody>
          <a:bodyPr>
            <a:noAutofit/>
          </a:bodyPr>
          <a:lstStyle/>
          <a:p>
            <a:r>
              <a:rPr lang="ru-RU" sz="4000" dirty="0" smtClean="0"/>
              <a:t>Учебный план   </a:t>
            </a:r>
            <a:br>
              <a:rPr lang="ru-RU" sz="4000" dirty="0" smtClean="0"/>
            </a:br>
            <a:r>
              <a:rPr lang="ru-RU" sz="4000" dirty="0" smtClean="0"/>
              <a:t>Основное общее образование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142095"/>
              </p:ext>
            </p:extLst>
          </p:nvPr>
        </p:nvGraphicFramePr>
        <p:xfrm>
          <a:off x="385918" y="1208294"/>
          <a:ext cx="11420164" cy="561654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6610627">
                  <a:extLst>
                    <a:ext uri="{9D8B030D-6E8A-4147-A177-3AD203B41FA5}">
                      <a16:colId xmlns:a16="http://schemas.microsoft.com/office/drawing/2014/main" val="2733751406"/>
                    </a:ext>
                  </a:extLst>
                </a:gridCol>
                <a:gridCol w="401782">
                  <a:extLst>
                    <a:ext uri="{9D8B030D-6E8A-4147-A177-3AD203B41FA5}">
                      <a16:colId xmlns:a16="http://schemas.microsoft.com/office/drawing/2014/main" val="807137164"/>
                    </a:ext>
                  </a:extLst>
                </a:gridCol>
                <a:gridCol w="429491">
                  <a:extLst>
                    <a:ext uri="{9D8B030D-6E8A-4147-A177-3AD203B41FA5}">
                      <a16:colId xmlns:a16="http://schemas.microsoft.com/office/drawing/2014/main" val="3213638727"/>
                    </a:ext>
                  </a:extLst>
                </a:gridCol>
                <a:gridCol w="484909">
                  <a:extLst>
                    <a:ext uri="{9D8B030D-6E8A-4147-A177-3AD203B41FA5}">
                      <a16:colId xmlns:a16="http://schemas.microsoft.com/office/drawing/2014/main" val="1364561045"/>
                    </a:ext>
                  </a:extLst>
                </a:gridCol>
                <a:gridCol w="374073">
                  <a:extLst>
                    <a:ext uri="{9D8B030D-6E8A-4147-A177-3AD203B41FA5}">
                      <a16:colId xmlns:a16="http://schemas.microsoft.com/office/drawing/2014/main" val="55355527"/>
                    </a:ext>
                  </a:extLst>
                </a:gridCol>
                <a:gridCol w="637309">
                  <a:extLst>
                    <a:ext uri="{9D8B030D-6E8A-4147-A177-3AD203B41FA5}">
                      <a16:colId xmlns:a16="http://schemas.microsoft.com/office/drawing/2014/main" val="3928493807"/>
                    </a:ext>
                  </a:extLst>
                </a:gridCol>
                <a:gridCol w="429491">
                  <a:extLst>
                    <a:ext uri="{9D8B030D-6E8A-4147-A177-3AD203B41FA5}">
                      <a16:colId xmlns:a16="http://schemas.microsoft.com/office/drawing/2014/main" val="298144647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1701141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95735105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3793619450"/>
                    </a:ext>
                  </a:extLst>
                </a:gridCol>
                <a:gridCol w="445355">
                  <a:extLst>
                    <a:ext uri="{9D8B030D-6E8A-4147-A177-3AD203B41FA5}">
                      <a16:colId xmlns:a16="http://schemas.microsoft.com/office/drawing/2014/main" val="2408218145"/>
                    </a:ext>
                  </a:extLst>
                </a:gridCol>
              </a:tblGrid>
              <a:tr h="33980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 </a:t>
                      </a:r>
                      <a:r>
                        <a:rPr lang="ru-RU" sz="1800" b="1" u="none" strike="noStrike" dirty="0" smtClean="0">
                          <a:effectLst/>
                        </a:rPr>
                        <a:t>Учебные  предметы/</a:t>
                      </a:r>
                    </a:p>
                    <a:p>
                      <a:pPr algn="l" fontAlgn="ctr"/>
                      <a:r>
                        <a:rPr lang="ru-RU" sz="1800" b="1" u="none" strike="noStrike" dirty="0" smtClean="0">
                          <a:effectLst/>
                        </a:rPr>
                        <a:t>Часть, формируемая участниками образовательных отношений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Класс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81588859"/>
                  </a:ext>
                </a:extLst>
              </a:tr>
              <a:tr h="339804">
                <a:tc vMerge="1">
                  <a:txBody>
                    <a:bodyPr/>
                    <a:lstStyle/>
                    <a:p>
                      <a:pPr algn="l" fontAlgn="ctr"/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7</a:t>
                      </a:r>
                      <a:r>
                        <a:rPr lang="ru-RU" sz="1800" u="none" strike="noStrike" dirty="0" smtClean="0">
                          <a:effectLst/>
                        </a:rPr>
                        <a:t>кл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8б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8г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8д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8е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30754784"/>
                  </a:ext>
                </a:extLst>
              </a:tr>
              <a:tr h="2625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Элементы алгебры и теории чисел</a:t>
                      </a: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27930612"/>
                  </a:ext>
                </a:extLst>
              </a:tr>
              <a:tr h="3408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Квадратные уравнения и неравенства</a:t>
                      </a: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61068020"/>
                  </a:ext>
                </a:extLst>
              </a:tr>
              <a:tr h="259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Основы программирования на алгоритмическом языке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94388151"/>
                  </a:ext>
                </a:extLst>
              </a:tr>
              <a:tr h="3408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История в лицах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0429791"/>
                  </a:ext>
                </a:extLst>
              </a:tr>
              <a:tr h="2165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Правоведение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87592724"/>
                  </a:ext>
                </a:extLst>
              </a:tr>
              <a:tr h="192922">
                <a:tc>
                  <a:txBody>
                    <a:bodyPr/>
                    <a:lstStyle/>
                    <a:p>
                      <a:pPr algn="l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фм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707008"/>
                  </a:ext>
                </a:extLst>
              </a:tr>
              <a:tr h="1788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Решение задач повышенного уровня сложности по математике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682492"/>
                  </a:ext>
                </a:extLst>
              </a:tr>
              <a:tr h="2093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Мир занимательной физики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776554"/>
                  </a:ext>
                </a:extLst>
              </a:tr>
              <a:tr h="1397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Основы программирования на алгоритмическом языке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139951"/>
                  </a:ext>
                </a:extLst>
              </a:tr>
              <a:tr h="1571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Личности в истории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161859"/>
                  </a:ext>
                </a:extLst>
              </a:tr>
              <a:tr h="1571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Удивительные животные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295620"/>
                  </a:ext>
                </a:extLst>
              </a:tr>
              <a:tr h="1571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Старт в химию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249158"/>
                  </a:ext>
                </a:extLst>
              </a:tr>
              <a:tr h="1945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Политика и право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40154"/>
                  </a:ext>
                </a:extLst>
              </a:tr>
              <a:tr h="1026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Грамматика английского языка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422196"/>
                  </a:ext>
                </a:extLst>
              </a:tr>
              <a:tr h="3890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Региональный (национально-региональный) компонент и компонент образовательного учреждения (6-дневная рабочая неделя)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35561232"/>
                  </a:ext>
                </a:extLst>
              </a:tr>
              <a:tr h="7342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Предельно допустимая учебная нагрузка при 6-дневной рабочей неделе (требования СанПиН)</a:t>
                      </a: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93249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2324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312</Words>
  <Application>Microsoft Office PowerPoint</Application>
  <PresentationFormat>Широкоэкранный</PresentationFormat>
  <Paragraphs>262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Учебный план    Основное общее образование</vt:lpstr>
      <vt:lpstr>Учебный план    Основное общее образование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план    Основное общее образование</dc:title>
  <dc:creator>Бреславская Татьяна Александровна</dc:creator>
  <cp:lastModifiedBy>Бреславская Татьяна Александровна</cp:lastModifiedBy>
  <cp:revision>6</cp:revision>
  <dcterms:created xsi:type="dcterms:W3CDTF">2019-08-28T10:32:50Z</dcterms:created>
  <dcterms:modified xsi:type="dcterms:W3CDTF">2019-08-29T10:37:57Z</dcterms:modified>
</cp:coreProperties>
</file>