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276" r:id="rId3"/>
    <p:sldId id="284" r:id="rId4"/>
    <p:sldId id="280" r:id="rId5"/>
    <p:sldId id="281" r:id="rId6"/>
    <p:sldId id="282" r:id="rId7"/>
    <p:sldId id="283" r:id="rId8"/>
    <p:sldId id="263" r:id="rId9"/>
    <p:sldId id="268" r:id="rId10"/>
    <p:sldId id="285" r:id="rId11"/>
    <p:sldId id="288" r:id="rId12"/>
    <p:sldId id="286" r:id="rId13"/>
    <p:sldId id="287" r:id="rId14"/>
    <p:sldId id="289" r:id="rId15"/>
    <p:sldId id="264" r:id="rId16"/>
    <p:sldId id="267" r:id="rId1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00"/>
    <a:srgbClr val="BC0000"/>
    <a:srgbClr val="FF4343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AEF01-D2E6-4647-9068-BA16F7F557F2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27D6D-497E-4029-9BCC-90F6CC515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767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28F57-C476-445B-9353-CA7BC345454B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41D0E-0524-44E6-9D91-37DF0DE4F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632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419872" y="1916832"/>
            <a:ext cx="5112568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dirty="0" smtClean="0">
                <a:ln w="1905"/>
                <a:gradFill>
                  <a:gsLst>
                    <a:gs pos="0">
                      <a:srgbClr val="A20000"/>
                    </a:gs>
                    <a:gs pos="78000">
                      <a:srgbClr val="BC0000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Родительское собрание</a:t>
            </a:r>
            <a:endParaRPr kumimoji="0" lang="ru-RU" sz="5400" b="1" i="0" u="none" strike="noStrike" kern="1200" normalizeH="0" baseline="0" noProof="0" dirty="0">
              <a:ln w="1905"/>
              <a:gradFill>
                <a:gsLst>
                  <a:gs pos="0">
                    <a:srgbClr val="A20000"/>
                  </a:gs>
                  <a:gs pos="78000">
                    <a:srgbClr val="BC0000"/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756765"/>
            <a:ext cx="8496944" cy="896371"/>
          </a:xfrm>
          <a:prstGeom prst="roundRect">
            <a:avLst>
              <a:gd name="adj" fmla="val 0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4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Организационное</a:t>
            </a:r>
            <a:endParaRPr lang="ru-RU" sz="66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Учебный план 9 класс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лицея № 12 сформирован в соответствии с основными приоритетами Образовательной программы ОУ. Целью  является создание условий для формирования  у воспитанников способности и готовности  к успешной социализации в обществе и активной адаптации на рынке труда.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7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r>
              <a:rPr lang="ru-RU" sz="4000" dirty="0"/>
              <a:t>9</a:t>
            </a:r>
            <a:r>
              <a:rPr lang="ru-RU" sz="4000" dirty="0" smtClean="0"/>
              <a:t> </a:t>
            </a:r>
            <a:r>
              <a:rPr lang="ru-RU" sz="4000" dirty="0"/>
              <a:t>а – универсальный </a:t>
            </a:r>
          </a:p>
          <a:p>
            <a:r>
              <a:rPr lang="ru-RU" sz="4000" dirty="0"/>
              <a:t>9</a:t>
            </a:r>
            <a:r>
              <a:rPr lang="ru-RU" sz="4000" dirty="0" smtClean="0"/>
              <a:t> </a:t>
            </a:r>
            <a:r>
              <a:rPr lang="ru-RU" sz="4000" dirty="0"/>
              <a:t>б – физико-математический</a:t>
            </a:r>
          </a:p>
          <a:p>
            <a:r>
              <a:rPr lang="ru-RU" sz="4000" dirty="0"/>
              <a:t>9</a:t>
            </a:r>
            <a:r>
              <a:rPr lang="ru-RU" sz="4000" dirty="0" smtClean="0"/>
              <a:t> </a:t>
            </a:r>
            <a:r>
              <a:rPr lang="ru-RU" sz="4000" dirty="0"/>
              <a:t>в -  естественно-научный</a:t>
            </a:r>
          </a:p>
          <a:p>
            <a:r>
              <a:rPr lang="ru-RU" sz="4000" dirty="0"/>
              <a:t>9</a:t>
            </a:r>
            <a:r>
              <a:rPr lang="ru-RU" sz="4000" dirty="0" smtClean="0"/>
              <a:t> </a:t>
            </a:r>
            <a:r>
              <a:rPr lang="ru-RU" sz="4000" dirty="0"/>
              <a:t>г – </a:t>
            </a:r>
            <a:r>
              <a:rPr lang="ru-RU" sz="4000" dirty="0" smtClean="0"/>
              <a:t>информационно-технологический</a:t>
            </a:r>
          </a:p>
          <a:p>
            <a:r>
              <a:rPr lang="ru-RU" sz="4000" dirty="0" smtClean="0"/>
              <a:t>9 д – общеобразовательный класс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0018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604517"/>
              </p:ext>
            </p:extLst>
          </p:nvPr>
        </p:nvGraphicFramePr>
        <p:xfrm>
          <a:off x="2" y="3"/>
          <a:ext cx="9143997" cy="6857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8171">
                  <a:extLst>
                    <a:ext uri="{9D8B030D-6E8A-4147-A177-3AD203B41FA5}">
                      <a16:colId xmlns:a16="http://schemas.microsoft.com/office/drawing/2014/main" val="2917760930"/>
                    </a:ext>
                  </a:extLst>
                </a:gridCol>
                <a:gridCol w="512133">
                  <a:extLst>
                    <a:ext uri="{9D8B030D-6E8A-4147-A177-3AD203B41FA5}">
                      <a16:colId xmlns:a16="http://schemas.microsoft.com/office/drawing/2014/main" val="1015557008"/>
                    </a:ext>
                  </a:extLst>
                </a:gridCol>
                <a:gridCol w="512133">
                  <a:extLst>
                    <a:ext uri="{9D8B030D-6E8A-4147-A177-3AD203B41FA5}">
                      <a16:colId xmlns:a16="http://schemas.microsoft.com/office/drawing/2014/main" val="148231831"/>
                    </a:ext>
                  </a:extLst>
                </a:gridCol>
                <a:gridCol w="827294">
                  <a:extLst>
                    <a:ext uri="{9D8B030D-6E8A-4147-A177-3AD203B41FA5}">
                      <a16:colId xmlns:a16="http://schemas.microsoft.com/office/drawing/2014/main" val="3807776114"/>
                    </a:ext>
                  </a:extLst>
                </a:gridCol>
                <a:gridCol w="512133">
                  <a:extLst>
                    <a:ext uri="{9D8B030D-6E8A-4147-A177-3AD203B41FA5}">
                      <a16:colId xmlns:a16="http://schemas.microsoft.com/office/drawing/2014/main" val="403851682"/>
                    </a:ext>
                  </a:extLst>
                </a:gridCol>
                <a:gridCol w="512133">
                  <a:extLst>
                    <a:ext uri="{9D8B030D-6E8A-4147-A177-3AD203B41FA5}">
                      <a16:colId xmlns:a16="http://schemas.microsoft.com/office/drawing/2014/main" val="3533807486"/>
                    </a:ext>
                  </a:extLst>
                </a:gridCol>
              </a:tblGrid>
              <a:tr h="28518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u="none" strike="noStrike" dirty="0">
                          <a:effectLst/>
                        </a:rPr>
                        <a:t>Количество классов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397611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9А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9Б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9В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9Г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9Д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947409445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Русский язык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789278690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Литература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985718209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Родной язык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0,5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591753709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Родная литература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0,5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0,5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694286193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Иностранный язык  (английский)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701815279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Второй иностранный язык (немецкий)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723287077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Математика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247965254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Алгебра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330301292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Геометрия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772174715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Информатика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2270913008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История России. Всеобщая история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732502491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Обществознание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548067745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География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113280599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Физика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847122100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Химия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11489218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Биология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1908112308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Изобразительное искусство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4014814306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Музыка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509633857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Технология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92973400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ОБЖ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3682347192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Физическая культура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4259269728"/>
                  </a:ext>
                </a:extLst>
              </a:tr>
              <a:tr h="2987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62" marR="8962" marT="8962" marB="0" anchor="ctr"/>
                </a:tc>
                <a:extLst>
                  <a:ext uri="{0D108BD9-81ED-4DB2-BD59-A6C34878D82A}">
                    <a16:rowId xmlns:a16="http://schemas.microsoft.com/office/drawing/2014/main" val="2320366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24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824163"/>
              </p:ext>
            </p:extLst>
          </p:nvPr>
        </p:nvGraphicFramePr>
        <p:xfrm>
          <a:off x="-1" y="0"/>
          <a:ext cx="9144001" cy="7066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62131">
                  <a:extLst>
                    <a:ext uri="{9D8B030D-6E8A-4147-A177-3AD203B41FA5}">
                      <a16:colId xmlns:a16="http://schemas.microsoft.com/office/drawing/2014/main" val="3983659247"/>
                    </a:ext>
                  </a:extLst>
                </a:gridCol>
                <a:gridCol w="495301">
                  <a:extLst>
                    <a:ext uri="{9D8B030D-6E8A-4147-A177-3AD203B41FA5}">
                      <a16:colId xmlns:a16="http://schemas.microsoft.com/office/drawing/2014/main" val="4147414050"/>
                    </a:ext>
                  </a:extLst>
                </a:gridCol>
                <a:gridCol w="795868">
                  <a:extLst>
                    <a:ext uri="{9D8B030D-6E8A-4147-A177-3AD203B41FA5}">
                      <a16:colId xmlns:a16="http://schemas.microsoft.com/office/drawing/2014/main" val="319892949"/>
                    </a:ext>
                  </a:extLst>
                </a:gridCol>
                <a:gridCol w="800099">
                  <a:extLst>
                    <a:ext uri="{9D8B030D-6E8A-4147-A177-3AD203B41FA5}">
                      <a16:colId xmlns:a16="http://schemas.microsoft.com/office/drawing/2014/main" val="2169847583"/>
                    </a:ext>
                  </a:extLst>
                </a:gridCol>
                <a:gridCol w="495301">
                  <a:extLst>
                    <a:ext uri="{9D8B030D-6E8A-4147-A177-3AD203B41FA5}">
                      <a16:colId xmlns:a16="http://schemas.microsoft.com/office/drawing/2014/main" val="2771174387"/>
                    </a:ext>
                  </a:extLst>
                </a:gridCol>
                <a:gridCol w="495301">
                  <a:extLst>
                    <a:ext uri="{9D8B030D-6E8A-4147-A177-3AD203B41FA5}">
                      <a16:colId xmlns:a16="http://schemas.microsoft.com/office/drawing/2014/main" val="3217845320"/>
                    </a:ext>
                  </a:extLst>
                </a:gridCol>
              </a:tblGrid>
              <a:tr h="15886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 </a:t>
                      </a:r>
                      <a:r>
                        <a:rPr lang="ru-RU" sz="600" u="none" strike="noStrike" dirty="0" smtClean="0">
                          <a:effectLst/>
                        </a:rPr>
                        <a:t>А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979972098"/>
                  </a:ext>
                </a:extLst>
              </a:tr>
              <a:tr h="1588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526525630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Арифметические методы решения задач. Наглядная геометрия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91968073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Решение текстовых задач по математике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644988176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Элементы алгебры и теории чисел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193309547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Квадратные уравнения и неравенства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67261312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Информатика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68976877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Основы программирования на алгоритмическом языке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245627285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Введение в естественнонаучные предметы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79578039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Экология животных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500506342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История в лицах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63702324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Правоведение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563284388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Вечные образы искусства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705794869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Речь и культура общения (практическая риторика)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233636755"/>
                  </a:ext>
                </a:extLst>
              </a:tr>
              <a:tr h="1664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Как говорить правильно? Культура речи-культура общения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324564517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Основы духовно-нравственной культуры народов России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1002029820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Обществознание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043428142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Рациональные уравнения и неравенства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470473123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Функции и графики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990104287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Проценты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39030328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Решение нестандартных задач по информатике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773264915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Культура речи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986492015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Секреты русского словообразования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1429573379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Правоведение. Права человека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823797149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Технология. Твоя профессиональная карьера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251058645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Решение задач повышенного уровня сложности по химии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516013934"/>
                  </a:ext>
                </a:extLst>
              </a:tr>
              <a:tr h="15886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812714687"/>
                  </a:ext>
                </a:extLst>
              </a:tr>
              <a:tr h="1588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462788530"/>
                  </a:ext>
                </a:extLst>
              </a:tr>
              <a:tr h="3293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77814413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Решение задач повышенного уровня сложности по математике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038090637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Мир занимательной физики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157756360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Основы программирования на алгоритмическом языке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139553782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Личности в истории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572306850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Удивительные животные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146740898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Старт в химию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972734147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Политика и право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3731223374"/>
                  </a:ext>
                </a:extLst>
              </a:tr>
              <a:tr h="158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Грамматика английского языка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1663371416"/>
                  </a:ext>
                </a:extLst>
              </a:tr>
              <a:tr h="4765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Региональный (национально-региональный) компонент и компонент образовательного учреждения (6-дневная рабочая неделя)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2528592366"/>
                  </a:ext>
                </a:extLst>
              </a:tr>
              <a:tr h="3252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Предельно допустимая учебная нагрузка при 6-дневной рабочей неделе (требования СанПиН)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36,0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36,0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36,0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36,0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36,0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93" marR="4993" marT="4993" marB="0" anchor="ctr"/>
                </a:tc>
                <a:extLst>
                  <a:ext uri="{0D108BD9-81ED-4DB2-BD59-A6C34878D82A}">
                    <a16:rowId xmlns:a16="http://schemas.microsoft.com/office/drawing/2014/main" val="4259489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76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442017"/>
              </p:ext>
            </p:extLst>
          </p:nvPr>
        </p:nvGraphicFramePr>
        <p:xfrm>
          <a:off x="2" y="0"/>
          <a:ext cx="9143997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986">
                  <a:extLst>
                    <a:ext uri="{9D8B030D-6E8A-4147-A177-3AD203B41FA5}">
                      <a16:colId xmlns:a16="http://schemas.microsoft.com/office/drawing/2014/main" val="4027771606"/>
                    </a:ext>
                  </a:extLst>
                </a:gridCol>
                <a:gridCol w="880460">
                  <a:extLst>
                    <a:ext uri="{9D8B030D-6E8A-4147-A177-3AD203B41FA5}">
                      <a16:colId xmlns:a16="http://schemas.microsoft.com/office/drawing/2014/main" val="396922321"/>
                    </a:ext>
                  </a:extLst>
                </a:gridCol>
                <a:gridCol w="879839">
                  <a:extLst>
                    <a:ext uri="{9D8B030D-6E8A-4147-A177-3AD203B41FA5}">
                      <a16:colId xmlns:a16="http://schemas.microsoft.com/office/drawing/2014/main" val="2025730419"/>
                    </a:ext>
                  </a:extLst>
                </a:gridCol>
                <a:gridCol w="1160917">
                  <a:extLst>
                    <a:ext uri="{9D8B030D-6E8A-4147-A177-3AD203B41FA5}">
                      <a16:colId xmlns:a16="http://schemas.microsoft.com/office/drawing/2014/main" val="2679075275"/>
                    </a:ext>
                  </a:extLst>
                </a:gridCol>
                <a:gridCol w="1231652">
                  <a:extLst>
                    <a:ext uri="{9D8B030D-6E8A-4147-A177-3AD203B41FA5}">
                      <a16:colId xmlns:a16="http://schemas.microsoft.com/office/drawing/2014/main" val="346970698"/>
                    </a:ext>
                  </a:extLst>
                </a:gridCol>
                <a:gridCol w="862465">
                  <a:extLst>
                    <a:ext uri="{9D8B030D-6E8A-4147-A177-3AD203B41FA5}">
                      <a16:colId xmlns:a16="http://schemas.microsoft.com/office/drawing/2014/main" val="4031977646"/>
                    </a:ext>
                  </a:extLst>
                </a:gridCol>
                <a:gridCol w="1042871">
                  <a:extLst>
                    <a:ext uri="{9D8B030D-6E8A-4147-A177-3AD203B41FA5}">
                      <a16:colId xmlns:a16="http://schemas.microsoft.com/office/drawing/2014/main" val="652241955"/>
                    </a:ext>
                  </a:extLst>
                </a:gridCol>
                <a:gridCol w="997262">
                  <a:extLst>
                    <a:ext uri="{9D8B030D-6E8A-4147-A177-3AD203B41FA5}">
                      <a16:colId xmlns:a16="http://schemas.microsoft.com/office/drawing/2014/main" val="663729021"/>
                    </a:ext>
                  </a:extLst>
                </a:gridCol>
                <a:gridCol w="967326">
                  <a:extLst>
                    <a:ext uri="{9D8B030D-6E8A-4147-A177-3AD203B41FA5}">
                      <a16:colId xmlns:a16="http://schemas.microsoft.com/office/drawing/2014/main" val="3959425701"/>
                    </a:ext>
                  </a:extLst>
                </a:gridCol>
                <a:gridCol w="879219">
                  <a:extLst>
                    <a:ext uri="{9D8B030D-6E8A-4147-A177-3AD203B41FA5}">
                      <a16:colId xmlns:a16="http://schemas.microsoft.com/office/drawing/2014/main" val="2472827395"/>
                    </a:ext>
                  </a:extLst>
                </a:gridCol>
              </a:tblGrid>
              <a:tr h="540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СЕНТЯБРЬ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ОКТЯБРЬ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НОЯБРЬ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ДЕКАБРЬ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ЯНВАРЬ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МАРТ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АПРЕЛЬ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2917966706"/>
                  </a:ext>
                </a:extLst>
              </a:tr>
              <a:tr h="102271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2597304180"/>
                  </a:ext>
                </a:extLst>
              </a:tr>
              <a:tr h="128746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АДКР русский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 по русскому </a:t>
                      </a:r>
                      <a:r>
                        <a:rPr lang="ru-RU" sz="1800" dirty="0" smtClean="0">
                          <a:effectLst/>
                        </a:rPr>
                        <a:t>языку</a:t>
                      </a:r>
                      <a:endParaRPr lang="ru-RU" sz="1800" dirty="0">
                        <a:effectLst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ДКР </a:t>
                      </a:r>
                      <a:r>
                        <a:rPr lang="ru-RU" sz="3600" dirty="0" smtClean="0">
                          <a:effectLst/>
                        </a:rPr>
                        <a:t> </a:t>
                      </a:r>
                      <a:endParaRPr lang="ru-RU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ИС по русскому языку 6 мая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1435885075"/>
                  </a:ext>
                </a:extLst>
              </a:tr>
              <a:tr h="193436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АДКР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ДКР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ДКР</a:t>
                      </a:r>
                      <a:endParaRPr lang="ru-RU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 по русскому </a:t>
                      </a:r>
                      <a:r>
                        <a:rPr lang="ru-RU" sz="2000" dirty="0" smtClean="0">
                          <a:effectLst/>
                        </a:rPr>
                        <a:t>языку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февраля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2770003678"/>
                  </a:ext>
                </a:extLst>
              </a:tr>
              <a:tr h="93518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ДКР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ДКР</a:t>
                      </a:r>
                      <a:endParaRPr lang="ru-RU" sz="1800" dirty="0">
                        <a:effectLst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АДКР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3371067417"/>
                  </a:ext>
                </a:extLst>
              </a:tr>
              <a:tr h="1138225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ДКР </a:t>
                      </a: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РЭ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11" marR="60311" marT="0" marB="0"/>
                </a:tc>
                <a:extLst>
                  <a:ext uri="{0D108BD9-81ED-4DB2-BD59-A6C34878D82A}">
                    <a16:rowId xmlns:a16="http://schemas.microsoft.com/office/drawing/2014/main" val="4107763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480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ru-RU" dirty="0" smtClean="0">
                <a:solidFill>
                  <a:srgbClr val="FF0000"/>
                </a:solidFill>
              </a:rPr>
              <a:t>Учебная часть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всем учебным вопросам обращаться к заместителю директора по УД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err="1" smtClean="0"/>
              <a:t>Звездиной</a:t>
            </a:r>
            <a:r>
              <a:rPr lang="ru-RU" b="1" dirty="0" smtClean="0"/>
              <a:t>  Оксане Николаевне </a:t>
            </a:r>
          </a:p>
          <a:p>
            <a:pPr marL="0" indent="0">
              <a:buNone/>
            </a:pPr>
            <a:r>
              <a:rPr lang="ru-RU" b="1" dirty="0" err="1" smtClean="0"/>
              <a:t>Каб</a:t>
            </a:r>
            <a:r>
              <a:rPr lang="ru-RU" b="1" dirty="0" smtClean="0"/>
              <a:t>. №18 2-й этаж </a:t>
            </a:r>
          </a:p>
          <a:p>
            <a:pPr marL="0" indent="0">
              <a:buNone/>
            </a:pPr>
            <a:r>
              <a:rPr lang="ru-RU" b="1" dirty="0" smtClean="0"/>
              <a:t>Телефон 245-32-16</a:t>
            </a:r>
          </a:p>
          <a:p>
            <a:pPr marL="0" indent="0">
              <a:buNone/>
            </a:pPr>
            <a:r>
              <a:rPr lang="ru-RU" b="1" dirty="0" smtClean="0"/>
              <a:t>Адрес эл. </a:t>
            </a:r>
            <a:r>
              <a:rPr lang="ru-RU" b="1" dirty="0"/>
              <a:t>п</a:t>
            </a:r>
            <a:r>
              <a:rPr lang="ru-RU" b="1" dirty="0" smtClean="0"/>
              <a:t>очты : </a:t>
            </a:r>
            <a:r>
              <a:rPr lang="en-US" b="1" dirty="0" err="1" smtClean="0"/>
              <a:t>kirbayon@mail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9360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        СПАСИБО      ЗА   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22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Учебный 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4726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100" dirty="0" smtClean="0"/>
              <a:t>                         Профильное </a:t>
            </a:r>
            <a:r>
              <a:rPr lang="ru-RU" sz="4100" dirty="0"/>
              <a:t>обучение - средство дифференциации и индивидуализации обучения, когда за счет изменений в структуре, содержании и организации образовательного процесса более полно учитываются интересы, склонности и способности обучающихся, создаются условия для образования старшеклассников в соответствии с их профессиональными интересами и намерениями в отношении продолжения образования. При этом существенно расширяются возможности выстраивания обучающимися индивидуальной образовательной траектории.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87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4 </a:t>
            </a:r>
            <a:r>
              <a:rPr lang="ru-RU" dirty="0">
                <a:solidFill>
                  <a:srgbClr val="FF0000"/>
                </a:solidFill>
              </a:rPr>
              <a:t>профильных класса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036496" cy="5616624"/>
          </a:xfrm>
        </p:spPr>
        <p:txBody>
          <a:bodyPr/>
          <a:lstStyle/>
          <a:p>
            <a:r>
              <a:rPr lang="ru-RU" sz="4800" dirty="0"/>
              <a:t>10,11 а – универсальный </a:t>
            </a:r>
          </a:p>
          <a:p>
            <a:r>
              <a:rPr lang="ru-RU" sz="4800" dirty="0"/>
              <a:t>10,11 б – физико-математический</a:t>
            </a:r>
          </a:p>
          <a:p>
            <a:r>
              <a:rPr lang="ru-RU" sz="4800" dirty="0"/>
              <a:t>10,11 в -  естественно-научный</a:t>
            </a:r>
          </a:p>
          <a:p>
            <a:r>
              <a:rPr lang="ru-RU" sz="4800" dirty="0"/>
              <a:t>10 ,11 г – информационно-технологический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66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782466"/>
              </p:ext>
            </p:extLst>
          </p:nvPr>
        </p:nvGraphicFramePr>
        <p:xfrm>
          <a:off x="2" y="-6"/>
          <a:ext cx="9143999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4915">
                  <a:extLst>
                    <a:ext uri="{9D8B030D-6E8A-4147-A177-3AD203B41FA5}">
                      <a16:colId xmlns:a16="http://schemas.microsoft.com/office/drawing/2014/main" val="1032911455"/>
                    </a:ext>
                  </a:extLst>
                </a:gridCol>
                <a:gridCol w="401009">
                  <a:extLst>
                    <a:ext uri="{9D8B030D-6E8A-4147-A177-3AD203B41FA5}">
                      <a16:colId xmlns:a16="http://schemas.microsoft.com/office/drawing/2014/main" val="706701271"/>
                    </a:ext>
                  </a:extLst>
                </a:gridCol>
                <a:gridCol w="401009">
                  <a:extLst>
                    <a:ext uri="{9D8B030D-6E8A-4147-A177-3AD203B41FA5}">
                      <a16:colId xmlns:a16="http://schemas.microsoft.com/office/drawing/2014/main" val="4238633370"/>
                    </a:ext>
                  </a:extLst>
                </a:gridCol>
                <a:gridCol w="401009">
                  <a:extLst>
                    <a:ext uri="{9D8B030D-6E8A-4147-A177-3AD203B41FA5}">
                      <a16:colId xmlns:a16="http://schemas.microsoft.com/office/drawing/2014/main" val="428214301"/>
                    </a:ext>
                  </a:extLst>
                </a:gridCol>
                <a:gridCol w="396057">
                  <a:extLst>
                    <a:ext uri="{9D8B030D-6E8A-4147-A177-3AD203B41FA5}">
                      <a16:colId xmlns:a16="http://schemas.microsoft.com/office/drawing/2014/main" val="3849670483"/>
                    </a:ext>
                  </a:extLst>
                </a:gridCol>
              </a:tblGrid>
              <a:tr h="254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effectLst/>
                        </a:rPr>
                        <a:t>10 КЛАССЫ</a:t>
                      </a:r>
                      <a:r>
                        <a:rPr lang="ru-RU" sz="3200" b="1" u="none" strike="noStrike" dirty="0">
                          <a:effectLst/>
                        </a:rPr>
                        <a:t> 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10А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10Б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10В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10Г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29883721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ун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фм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ен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ит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17347843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Инвариантная часть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69618787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Базовый  уровень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72008208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Русский язык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465803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Литература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50753312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Иностранный язык (английский)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57337656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Математика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406904728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История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41374535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Обществознание   (включая экономику и право)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71968084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Химия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83351834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Биология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61224175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География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182264266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Физика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423778941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Физическая культура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15208908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ОБЖ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45095637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Информатика и ИКТ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123705011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Искусство (МХК)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80242968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Технология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118317322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Астрономия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190147555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Профильный уровень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57573553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Математика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97166322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Физика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14660967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Химия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357201619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Биология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268026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Информатика и ИКТ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8867216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Всего: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82" marR="7982" marT="7982" marB="0" anchor="ctr"/>
                </a:tc>
                <a:extLst>
                  <a:ext uri="{0D108BD9-81ED-4DB2-BD59-A6C34878D82A}">
                    <a16:rowId xmlns:a16="http://schemas.microsoft.com/office/drawing/2014/main" val="28075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77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125131"/>
              </p:ext>
            </p:extLst>
          </p:nvPr>
        </p:nvGraphicFramePr>
        <p:xfrm>
          <a:off x="0" y="7"/>
          <a:ext cx="9144001" cy="72274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2320">
                  <a:extLst>
                    <a:ext uri="{9D8B030D-6E8A-4147-A177-3AD203B41FA5}">
                      <a16:colId xmlns:a16="http://schemas.microsoft.com/office/drawing/2014/main" val="1380431314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9414162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96799757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673225483"/>
                    </a:ext>
                  </a:extLst>
                </a:gridCol>
                <a:gridCol w="423129">
                  <a:extLst>
                    <a:ext uri="{9D8B030D-6E8A-4147-A177-3AD203B41FA5}">
                      <a16:colId xmlns:a16="http://schemas.microsoft.com/office/drawing/2014/main" val="581254979"/>
                    </a:ext>
                  </a:extLst>
                </a:gridCol>
                <a:gridCol w="44416">
                  <a:extLst>
                    <a:ext uri="{9D8B030D-6E8A-4147-A177-3AD203B41FA5}">
                      <a16:colId xmlns:a16="http://schemas.microsoft.com/office/drawing/2014/main" val="1975415470"/>
                    </a:ext>
                  </a:extLst>
                </a:gridCol>
              </a:tblGrid>
              <a:tr h="302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Вариативная часть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б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г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932071983"/>
                  </a:ext>
                </a:extLst>
              </a:tr>
              <a:tr h="461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Региональный (национально-региональный) компонент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934629769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Прямые и плоскости в пространстве. Многогранники 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954904272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Векторы и координаты. Тела вращения 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794901090"/>
                  </a:ext>
                </a:extLst>
              </a:tr>
              <a:tr h="2914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Русское правописание: орфография и пунктуация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018151445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Всего: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669063843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Компонент образовательного учреждения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073896891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Теория права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545500605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Вопросы текущего законодательства  РФ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18693888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История России в </a:t>
                      </a:r>
                      <a:r>
                        <a:rPr lang="ru-RU" sz="1400" b="1" u="none" strike="noStrike" dirty="0" err="1">
                          <a:effectLst/>
                        </a:rPr>
                        <a:t>лицах.X</a:t>
                      </a:r>
                      <a:r>
                        <a:rPr lang="ru-RU" sz="1400" b="1" u="none" strike="noStrike" dirty="0">
                          <a:effectLst/>
                        </a:rPr>
                        <a:t> - XVII века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171461819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Работа с историческими документами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263550488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Литературно-художественные диалоги  (элективный курс)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32208849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Грамматика английского языка  (элективный курс)</a:t>
                      </a:r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108774373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Решение физических задач повышенного уровня сложности (элективный курс)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813553197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Иррациональные и трансцендентные уравнения и неравенства  (элективный курс)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441772427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Решение задач повышенного уровня сложности по информатике (элективный курс)</a:t>
                      </a:r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835751331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Основы программирования микроконтроллеров (элективный курс)</a:t>
                      </a:r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985537882"/>
                  </a:ext>
                </a:extLst>
              </a:tr>
              <a:tr h="2996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Решение  задач  повышенного уровня сложности по химии (элективный курс)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933030537"/>
                  </a:ext>
                </a:extLst>
              </a:tr>
              <a:tr h="4898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Решение расчетных задач повышенного уровня сложности по генетике  (элективный курс)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971540073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Всего: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971882858"/>
                  </a:ext>
                </a:extLst>
              </a:tr>
              <a:tr h="4754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Предельно допустимая аудиторная учебная нагрузка при 6-дневной учебной неделе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074463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07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007518"/>
              </p:ext>
            </p:extLst>
          </p:nvPr>
        </p:nvGraphicFramePr>
        <p:xfrm>
          <a:off x="1" y="-10"/>
          <a:ext cx="9108503" cy="7007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76255">
                  <a:extLst>
                    <a:ext uri="{9D8B030D-6E8A-4147-A177-3AD203B41FA5}">
                      <a16:colId xmlns:a16="http://schemas.microsoft.com/office/drawing/2014/main" val="46737823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507965578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37924056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74123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536064153"/>
                    </a:ext>
                  </a:extLst>
                </a:gridCol>
              </a:tblGrid>
              <a:tr h="5072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11А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11Б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11В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11Г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3601173159"/>
                  </a:ext>
                </a:extLst>
              </a:tr>
              <a:tr h="414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</a:rPr>
                        <a:t>ун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</a:rPr>
                        <a:t>фм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</a:rPr>
                        <a:t>ен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err="1">
                          <a:effectLst/>
                        </a:rPr>
                        <a:t>ит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669120108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Инвариантная часть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193075289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Базовый  уровень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3199840469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Русский язык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3517915118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Литература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411516474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Иностранный язык (английский)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954942795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Математика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685756233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История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05530219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Обществознание   (включая экономику и право)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915166273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Химия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3388924585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Биология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290712667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География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559401525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Физика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081314228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Физическая культура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893793502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ОБЖ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618322477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Информатика и ИКТ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3519884661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Искусство (МХК)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046902371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Технология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016678491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Астрономия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716885697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Профильный уровень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4232052134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Математика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151328862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Физика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489834892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Химия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976276896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Биология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543114737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Информатика и ИКТ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2491032927"/>
                  </a:ext>
                </a:extLst>
              </a:tr>
              <a:tr h="253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Всего: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7" marR="7697" marT="7697" marB="0" anchor="ctr"/>
                </a:tc>
                <a:extLst>
                  <a:ext uri="{0D108BD9-81ED-4DB2-BD59-A6C34878D82A}">
                    <a16:rowId xmlns:a16="http://schemas.microsoft.com/office/drawing/2014/main" val="153966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1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55459"/>
              </p:ext>
            </p:extLst>
          </p:nvPr>
        </p:nvGraphicFramePr>
        <p:xfrm>
          <a:off x="-2" y="4"/>
          <a:ext cx="9144001" cy="71084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4914">
                  <a:extLst>
                    <a:ext uri="{9D8B030D-6E8A-4147-A177-3AD203B41FA5}">
                      <a16:colId xmlns:a16="http://schemas.microsoft.com/office/drawing/2014/main" val="954209183"/>
                    </a:ext>
                  </a:extLst>
                </a:gridCol>
                <a:gridCol w="401010">
                  <a:extLst>
                    <a:ext uri="{9D8B030D-6E8A-4147-A177-3AD203B41FA5}">
                      <a16:colId xmlns:a16="http://schemas.microsoft.com/office/drawing/2014/main" val="275091518"/>
                    </a:ext>
                  </a:extLst>
                </a:gridCol>
                <a:gridCol w="401010">
                  <a:extLst>
                    <a:ext uri="{9D8B030D-6E8A-4147-A177-3AD203B41FA5}">
                      <a16:colId xmlns:a16="http://schemas.microsoft.com/office/drawing/2014/main" val="3024263593"/>
                    </a:ext>
                  </a:extLst>
                </a:gridCol>
                <a:gridCol w="401010">
                  <a:extLst>
                    <a:ext uri="{9D8B030D-6E8A-4147-A177-3AD203B41FA5}">
                      <a16:colId xmlns:a16="http://schemas.microsoft.com/office/drawing/2014/main" val="512240985"/>
                    </a:ext>
                  </a:extLst>
                </a:gridCol>
                <a:gridCol w="396057">
                  <a:extLst>
                    <a:ext uri="{9D8B030D-6E8A-4147-A177-3AD203B41FA5}">
                      <a16:colId xmlns:a16="http://schemas.microsoft.com/office/drawing/2014/main" val="784402782"/>
                    </a:ext>
                  </a:extLst>
                </a:gridCol>
              </a:tblGrid>
              <a:tr h="195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Вариативная часть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32533754"/>
                  </a:ext>
                </a:extLst>
              </a:tr>
              <a:tr h="468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Региональный (национально-региональный) компонент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б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r>
                        <a:rPr lang="ru-RU" sz="2000" b="1" u="none" strike="noStrike" dirty="0" smtClean="0">
                          <a:effectLst/>
                        </a:rPr>
                        <a:t>г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037388965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Прямые и плоскости в пространстве. Многогранники 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873881409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Векторы и координаты. Тела вращения 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663550028"/>
                  </a:ext>
                </a:extLst>
              </a:tr>
              <a:tr h="29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Русское правописание: орфография и пунктуация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20604345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Всего: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524036509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Компонент образовательного учреждения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800537217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Теория права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472123284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Вопросы текущего законодательства  РФ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282516274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История России в </a:t>
                      </a:r>
                      <a:r>
                        <a:rPr lang="ru-RU" sz="1400" b="1" u="none" strike="noStrike" dirty="0" err="1">
                          <a:effectLst/>
                        </a:rPr>
                        <a:t>лицах.X</a:t>
                      </a:r>
                      <a:r>
                        <a:rPr lang="ru-RU" sz="1400" b="1" u="none" strike="noStrike" dirty="0">
                          <a:effectLst/>
                        </a:rPr>
                        <a:t> - XVII века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334338918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Работа с историческими документами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767290307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Литературно-художественные диалоги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900325520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Грамматика английского языка 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390987953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Решение физических задач повышенного уровня сложности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3284676248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Иррациональные и трансцендентные уравнения и неравенства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286003049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Решение задач повышенного уровня сложности по информатике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609916271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Основы программирования микроконтроллеров (элективный курс)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2935025978"/>
                  </a:ext>
                </a:extLst>
              </a:tr>
              <a:tr h="3048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Решение  задач  повышенного уровня сложности по химии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567223153"/>
                  </a:ext>
                </a:extLst>
              </a:tr>
              <a:tr h="4982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Решение расчетных задач повышенного уровня сложности по генетике  (элективный курс)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343437966"/>
                  </a:ext>
                </a:extLst>
              </a:tr>
              <a:tr h="3077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Всего: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4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>
                          <a:effectLst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1408066046"/>
                  </a:ext>
                </a:extLst>
              </a:tr>
              <a:tr h="4836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>
                          <a:effectLst/>
                        </a:rPr>
                        <a:t>Предельно допустимая аудиторная учебная нагрузка при 6-дневной учебной неделе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08" marR="9508" marT="9508" marB="0" anchor="ctr"/>
                </a:tc>
                <a:extLst>
                  <a:ext uri="{0D108BD9-81ED-4DB2-BD59-A6C34878D82A}">
                    <a16:rowId xmlns:a16="http://schemas.microsoft.com/office/drawing/2014/main" val="4199137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5386" y="0"/>
            <a:ext cx="6719102" cy="1224136"/>
          </a:xfrm>
        </p:spPr>
        <p:txBody>
          <a:bodyPr/>
          <a:lstStyle/>
          <a:p>
            <a:r>
              <a:rPr lang="ru-RU" dirty="0" smtClean="0"/>
              <a:t>              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970171"/>
              </p:ext>
            </p:extLst>
          </p:nvPr>
        </p:nvGraphicFramePr>
        <p:xfrm>
          <a:off x="29451" y="1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119">
                  <a:extLst>
                    <a:ext uri="{9D8B030D-6E8A-4147-A177-3AD203B41FA5}">
                      <a16:colId xmlns:a16="http://schemas.microsoft.com/office/drawing/2014/main" val="2945593326"/>
                    </a:ext>
                  </a:extLst>
                </a:gridCol>
                <a:gridCol w="888946">
                  <a:extLst>
                    <a:ext uri="{9D8B030D-6E8A-4147-A177-3AD203B41FA5}">
                      <a16:colId xmlns:a16="http://schemas.microsoft.com/office/drawing/2014/main" val="1516189011"/>
                    </a:ext>
                  </a:extLst>
                </a:gridCol>
                <a:gridCol w="888946">
                  <a:extLst>
                    <a:ext uri="{9D8B030D-6E8A-4147-A177-3AD203B41FA5}">
                      <a16:colId xmlns:a16="http://schemas.microsoft.com/office/drawing/2014/main" val="441070425"/>
                    </a:ext>
                  </a:extLst>
                </a:gridCol>
                <a:gridCol w="977342">
                  <a:extLst>
                    <a:ext uri="{9D8B030D-6E8A-4147-A177-3AD203B41FA5}">
                      <a16:colId xmlns:a16="http://schemas.microsoft.com/office/drawing/2014/main" val="2733051688"/>
                    </a:ext>
                  </a:extLst>
                </a:gridCol>
                <a:gridCol w="1283616">
                  <a:extLst>
                    <a:ext uri="{9D8B030D-6E8A-4147-A177-3AD203B41FA5}">
                      <a16:colId xmlns:a16="http://schemas.microsoft.com/office/drawing/2014/main" val="1444419327"/>
                    </a:ext>
                  </a:extLst>
                </a:gridCol>
                <a:gridCol w="1027148">
                  <a:extLst>
                    <a:ext uri="{9D8B030D-6E8A-4147-A177-3AD203B41FA5}">
                      <a16:colId xmlns:a16="http://schemas.microsoft.com/office/drawing/2014/main" val="3445059674"/>
                    </a:ext>
                  </a:extLst>
                </a:gridCol>
                <a:gridCol w="995521">
                  <a:extLst>
                    <a:ext uri="{9D8B030D-6E8A-4147-A177-3AD203B41FA5}">
                      <a16:colId xmlns:a16="http://schemas.microsoft.com/office/drawing/2014/main" val="1398572255"/>
                    </a:ext>
                  </a:extLst>
                </a:gridCol>
                <a:gridCol w="705266">
                  <a:extLst>
                    <a:ext uri="{9D8B030D-6E8A-4147-A177-3AD203B41FA5}">
                      <a16:colId xmlns:a16="http://schemas.microsoft.com/office/drawing/2014/main" val="509290117"/>
                    </a:ext>
                  </a:extLst>
                </a:gridCol>
                <a:gridCol w="888321">
                  <a:extLst>
                    <a:ext uri="{9D8B030D-6E8A-4147-A177-3AD203B41FA5}">
                      <a16:colId xmlns:a16="http://schemas.microsoft.com/office/drawing/2014/main" val="2903046464"/>
                    </a:ext>
                  </a:extLst>
                </a:gridCol>
                <a:gridCol w="1243775">
                  <a:extLst>
                    <a:ext uri="{9D8B030D-6E8A-4147-A177-3AD203B41FA5}">
                      <a16:colId xmlns:a16="http://schemas.microsoft.com/office/drawing/2014/main" val="2052444782"/>
                    </a:ext>
                  </a:extLst>
                </a:gridCol>
              </a:tblGrid>
              <a:tr h="5053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СЕНТЯБРЬ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ОКТЯБРЬ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НОЯБРЬ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ДЕКАБРЬ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ЯНВАРЬ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МАРТ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АПРЕЛЬ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1345211259"/>
                  </a:ext>
                </a:extLst>
              </a:tr>
              <a:tr h="1010625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АДКР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25621963"/>
                  </a:ext>
                </a:extLst>
              </a:tr>
              <a:tr h="1010625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АДКР русский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1878471308"/>
                  </a:ext>
                </a:extLst>
              </a:tr>
              <a:tr h="202124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Зачеты по профильным предметам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зачётная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неделя (зачёты по профильным предметам,  АДКР русский язык и математика в форме тестов ЕГЭ)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3394088627"/>
                  </a:ext>
                </a:extLst>
              </a:tr>
              <a:tr h="126993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ДКР </a:t>
                      </a: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3796699859"/>
                  </a:ext>
                </a:extLst>
              </a:tr>
              <a:tr h="104025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 неделя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63" marR="62463" marT="0" marB="0"/>
                </a:tc>
                <a:extLst>
                  <a:ext uri="{0D108BD9-81ED-4DB2-BD59-A6C34878D82A}">
                    <a16:rowId xmlns:a16="http://schemas.microsoft.com/office/drawing/2014/main" val="314217943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118015"/>
            <a:ext cx="86409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31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2394273"/>
              </p:ext>
            </p:extLst>
          </p:nvPr>
        </p:nvGraphicFramePr>
        <p:xfrm>
          <a:off x="0" y="0"/>
          <a:ext cx="9144001" cy="7062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471">
                  <a:extLst>
                    <a:ext uri="{9D8B030D-6E8A-4147-A177-3AD203B41FA5}">
                      <a16:colId xmlns:a16="http://schemas.microsoft.com/office/drawing/2014/main" val="1118133037"/>
                    </a:ext>
                  </a:extLst>
                </a:gridCol>
                <a:gridCol w="596113">
                  <a:extLst>
                    <a:ext uri="{9D8B030D-6E8A-4147-A177-3AD203B41FA5}">
                      <a16:colId xmlns:a16="http://schemas.microsoft.com/office/drawing/2014/main" val="312727576"/>
                    </a:ext>
                  </a:extLst>
                </a:gridCol>
                <a:gridCol w="1033066">
                  <a:extLst>
                    <a:ext uri="{9D8B030D-6E8A-4147-A177-3AD203B41FA5}">
                      <a16:colId xmlns:a16="http://schemas.microsoft.com/office/drawing/2014/main" val="3226365734"/>
                    </a:ext>
                  </a:extLst>
                </a:gridCol>
                <a:gridCol w="773149">
                  <a:extLst>
                    <a:ext uri="{9D8B030D-6E8A-4147-A177-3AD203B41FA5}">
                      <a16:colId xmlns:a16="http://schemas.microsoft.com/office/drawing/2014/main" val="3880566245"/>
                    </a:ext>
                  </a:extLst>
                </a:gridCol>
                <a:gridCol w="1275756">
                  <a:extLst>
                    <a:ext uri="{9D8B030D-6E8A-4147-A177-3AD203B41FA5}">
                      <a16:colId xmlns:a16="http://schemas.microsoft.com/office/drawing/2014/main" val="704920490"/>
                    </a:ext>
                  </a:extLst>
                </a:gridCol>
                <a:gridCol w="1091052">
                  <a:extLst>
                    <a:ext uri="{9D8B030D-6E8A-4147-A177-3AD203B41FA5}">
                      <a16:colId xmlns:a16="http://schemas.microsoft.com/office/drawing/2014/main" val="3935982287"/>
                    </a:ext>
                  </a:extLst>
                </a:gridCol>
                <a:gridCol w="839454">
                  <a:extLst>
                    <a:ext uri="{9D8B030D-6E8A-4147-A177-3AD203B41FA5}">
                      <a16:colId xmlns:a16="http://schemas.microsoft.com/office/drawing/2014/main" val="4247738115"/>
                    </a:ext>
                  </a:extLst>
                </a:gridCol>
                <a:gridCol w="1180211">
                  <a:extLst>
                    <a:ext uri="{9D8B030D-6E8A-4147-A177-3AD203B41FA5}">
                      <a16:colId xmlns:a16="http://schemas.microsoft.com/office/drawing/2014/main" val="231355618"/>
                    </a:ext>
                  </a:extLst>
                </a:gridCol>
                <a:gridCol w="1619939">
                  <a:extLst>
                    <a:ext uri="{9D8B030D-6E8A-4147-A177-3AD203B41FA5}">
                      <a16:colId xmlns:a16="http://schemas.microsoft.com/office/drawing/2014/main" val="318958942"/>
                    </a:ext>
                  </a:extLst>
                </a:gridCol>
                <a:gridCol w="503790">
                  <a:extLst>
                    <a:ext uri="{9D8B030D-6E8A-4147-A177-3AD203B41FA5}">
                      <a16:colId xmlns:a16="http://schemas.microsoft.com/office/drawing/2014/main" val="2367532482"/>
                    </a:ext>
                  </a:extLst>
                </a:gridCol>
              </a:tblGrid>
              <a:tr h="262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СЕНТЯБРЬ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ЯНВАРЬ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АПРЕЛЬ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extLst>
                  <a:ext uri="{0D108BD9-81ED-4DB2-BD59-A6C34878D82A}">
                    <a16:rowId xmlns:a16="http://schemas.microsoft.com/office/drawing/2014/main" val="4028529092"/>
                  </a:ext>
                </a:extLst>
              </a:tr>
              <a:tr h="157231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АДКР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АДКР русский язык,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«Группа риска</a:t>
                      </a:r>
                      <a:r>
                        <a:rPr lang="ru-RU" sz="900" dirty="0">
                          <a:effectLst/>
                        </a:rPr>
                        <a:t>»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7.12.19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Итоговое сочинение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Тренировочные  экзамены  предметы по выбору ЕГЭ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extLst>
                  <a:ext uri="{0D108BD9-81ED-4DB2-BD59-A6C34878D82A}">
                    <a16:rowId xmlns:a16="http://schemas.microsoft.com/office/drawing/2014/main" val="1196672949"/>
                  </a:ext>
                </a:extLst>
              </a:tr>
              <a:tr h="104821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АДКР русский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extLst>
                  <a:ext uri="{0D108BD9-81ED-4DB2-BD59-A6C34878D82A}">
                    <a16:rowId xmlns:a16="http://schemas.microsoft.com/office/drawing/2014/main" val="1500289138"/>
                  </a:ext>
                </a:extLst>
              </a:tr>
              <a:tr h="78615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РТ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АДКР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АДКР русский язык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«группа риска»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extLst>
                  <a:ext uri="{0D108BD9-81ED-4DB2-BD59-A6C34878D82A}">
                    <a16:rowId xmlns:a16="http://schemas.microsoft.com/office/drawing/2014/main" val="4216649181"/>
                  </a:ext>
                </a:extLst>
              </a:tr>
              <a:tr h="209642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Сочинение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Зачётная   неделя (тренировочные экзамены по предметам по выбору, АДКР русский язык и математика в форме тестов ЕГЭ)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РТ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АДКР математика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«группа риска»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anchor="ctr"/>
                </a:tc>
                <a:extLst>
                  <a:ext uri="{0D108BD9-81ED-4DB2-BD59-A6C34878D82A}">
                    <a16:rowId xmlns:a16="http://schemas.microsoft.com/office/drawing/2014/main" val="1100092018"/>
                  </a:ext>
                </a:extLst>
              </a:tr>
              <a:tr h="104821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РТ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42" marR="57542" marT="0" marB="0"/>
                </a:tc>
                <a:extLst>
                  <a:ext uri="{0D108BD9-81ED-4DB2-BD59-A6C34878D82A}">
                    <a16:rowId xmlns:a16="http://schemas.microsoft.com/office/drawing/2014/main" val="571768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48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53734"/>
      </a:hlink>
      <a:folHlink>
        <a:srgbClr val="F2DCDB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1308</Words>
  <Application>Microsoft Office PowerPoint</Application>
  <PresentationFormat>Экран (4:3)</PresentationFormat>
  <Paragraphs>1089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Учебный план </vt:lpstr>
      <vt:lpstr>                4 профильных класса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</vt:lpstr>
      <vt:lpstr>Презентация PowerPoint</vt:lpstr>
      <vt:lpstr>              Учебный план 9 класс</vt:lpstr>
      <vt:lpstr>Профиль</vt:lpstr>
      <vt:lpstr>Презентация PowerPoint</vt:lpstr>
      <vt:lpstr>Презентация PowerPoint</vt:lpstr>
      <vt:lpstr>Презентация PowerPoint</vt:lpstr>
      <vt:lpstr>                 Учебная часть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Звездина Оксана Николаевна</cp:lastModifiedBy>
  <cp:revision>47</cp:revision>
  <cp:lastPrinted>2019-08-30T11:05:10Z</cp:lastPrinted>
  <dcterms:created xsi:type="dcterms:W3CDTF">2013-08-23T19:01:23Z</dcterms:created>
  <dcterms:modified xsi:type="dcterms:W3CDTF">2019-08-30T11:10:50Z</dcterms:modified>
</cp:coreProperties>
</file>