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sldIdLst>
    <p:sldId id="259" r:id="rId2"/>
    <p:sldId id="260" r:id="rId3"/>
    <p:sldId id="261" r:id="rId4"/>
    <p:sldId id="272" r:id="rId5"/>
    <p:sldId id="273" r:id="rId6"/>
    <p:sldId id="274" r:id="rId7"/>
    <p:sldId id="280" r:id="rId8"/>
    <p:sldId id="281" r:id="rId9"/>
    <p:sldId id="282" r:id="rId10"/>
    <p:sldId id="283" r:id="rId11"/>
    <p:sldId id="284" r:id="rId12"/>
    <p:sldId id="267" r:id="rId13"/>
    <p:sldId id="285" r:id="rId14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5" d="100"/>
          <a:sy n="85" d="100"/>
        </p:scale>
        <p:origin x="-78" y="-9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97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381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1044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054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51417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872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117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780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928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513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996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848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229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798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734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260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FE62D-1B83-4CD8-8C1C-E47BF4FB3EB6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25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     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1730326"/>
            <a:ext cx="10590212" cy="4180896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Тема родительского собрания:</a:t>
            </a:r>
          </a:p>
          <a:p>
            <a:endParaRPr lang="ru-RU" sz="32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32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</a:rPr>
              <a:t>   </a:t>
            </a:r>
            <a:r>
              <a:rPr lang="ru-RU" sz="4000" b="1" dirty="0" smtClean="0">
                <a:solidFill>
                  <a:srgbClr val="C00000"/>
                </a:solidFill>
              </a:rPr>
              <a:t>РОЛЬ  СЕМЬИ  В  ВОСПИТАНИИ  ДЕТЕЙ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60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337679"/>
              </p:ext>
            </p:extLst>
          </p:nvPr>
        </p:nvGraphicFramePr>
        <p:xfrm>
          <a:off x="2631690" y="680225"/>
          <a:ext cx="8352262" cy="58035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2535"/>
                <a:gridCol w="729060"/>
                <a:gridCol w="566793"/>
                <a:gridCol w="1062372"/>
                <a:gridCol w="758283"/>
                <a:gridCol w="1014761"/>
                <a:gridCol w="1070517"/>
                <a:gridCol w="613317"/>
                <a:gridCol w="1594624"/>
              </a:tblGrid>
              <a:tr h="178015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Количество человек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Успевают  на «5»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Успевают  на «4» и «5»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Не успевающие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 аттестованы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Качество знаний</a:t>
                      </a:r>
                      <a:endParaRPr lang="ru-RU" sz="1800">
                        <a:effectLst/>
                      </a:endParaRPr>
                    </a:p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Успеваемость</a:t>
                      </a:r>
                      <a:endParaRPr lang="ru-RU" sz="1800">
                        <a:effectLst/>
                      </a:endParaRPr>
                    </a:p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67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Всего 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Без уважительной причины 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100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9Б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88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100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9В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100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47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9Г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100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6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9Д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100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6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 Е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Всего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153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0409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             ЗАПИСЬ  в 10 КЛАСС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18010" y="1182029"/>
            <a:ext cx="9586602" cy="4729193"/>
          </a:xfrm>
        </p:spPr>
        <p:txBody>
          <a:bodyPr/>
          <a:lstStyle/>
          <a:p>
            <a:r>
              <a:rPr lang="ru-RU" b="1" dirty="0" smtClean="0"/>
              <a:t>Не более 2-х троек в аттестате</a:t>
            </a:r>
          </a:p>
          <a:p>
            <a:r>
              <a:rPr lang="ru-RU" b="1" dirty="0" smtClean="0"/>
              <a:t>Прилежание не менее 20 баллов</a:t>
            </a:r>
          </a:p>
          <a:p>
            <a:r>
              <a:rPr lang="ru-RU" b="1" dirty="0"/>
              <a:t>п. 2.3.1 СанПиНа 2.4.2.1178-02 жестко определяется, что наполняемость каждого класса не должна превышать 25 человек. Поэтому превышение наполняемости в 25 человек в любом классе общеобразовательной школы является грубым нарушениям санитарных норм. За нарушение санитарно-эпидемиологических требований к условиям воспитания и обучения в соответствии со ст. 6.7 КоАП РФ должностные лица (в том числе директор общеобразовательного учреждения) могут быть привлечены к административной ответственности в виде штрафа в размере от 2 тыс. до 3 тыс. руб., а юридическое лицо (общеобразовательное учреждение) - в размере от 20 тыс. до 30 тыс. руб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4 профильных классов, наполняемость 25 человек</a:t>
            </a:r>
          </a:p>
          <a:p>
            <a:r>
              <a:rPr lang="ru-RU" b="1" dirty="0" smtClean="0"/>
              <a:t>Зачисление по рейтингу.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3785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/>
              <a:t>УЧЕБНАЯ   ЧАСТЬ  -  кабинет №18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4107" y="1349298"/>
            <a:ext cx="10980505" cy="456192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4000" b="1" dirty="0">
                <a:solidFill>
                  <a:schemeClr val="tx1"/>
                </a:solidFill>
              </a:rPr>
              <a:t> </a:t>
            </a:r>
            <a:r>
              <a:rPr lang="ru-RU" sz="4000" b="1" dirty="0" smtClean="0">
                <a:solidFill>
                  <a:schemeClr val="tx1"/>
                </a:solidFill>
              </a:rPr>
              <a:t>          </a:t>
            </a:r>
          </a:p>
          <a:p>
            <a:pPr marL="0" indent="0">
              <a:buNone/>
            </a:pPr>
            <a:endParaRPr lang="ru-RU" sz="4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5100" b="1" dirty="0" smtClean="0">
                <a:solidFill>
                  <a:srgbClr val="FF0000"/>
                </a:solidFill>
              </a:rPr>
              <a:t>                          </a:t>
            </a:r>
            <a:r>
              <a:rPr lang="en-US" sz="5100" b="1" dirty="0" smtClean="0">
                <a:solidFill>
                  <a:srgbClr val="FF0000"/>
                </a:solidFill>
              </a:rPr>
              <a:t> </a:t>
            </a:r>
            <a:r>
              <a:rPr lang="ru-RU" sz="5100" b="1" dirty="0" smtClean="0">
                <a:solidFill>
                  <a:srgbClr val="C00000"/>
                </a:solidFill>
              </a:rPr>
              <a:t>ЗВЕЗДИНА  ОКСАНА    НИКОЛАЕВНА</a:t>
            </a:r>
            <a:r>
              <a:rPr lang="en-US" sz="5100" b="1" dirty="0" smtClean="0">
                <a:solidFill>
                  <a:srgbClr val="C00000"/>
                </a:solidFill>
              </a:rPr>
              <a:t>      </a:t>
            </a:r>
            <a:endParaRPr lang="ru-RU" sz="51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5100" b="1" dirty="0">
                <a:solidFill>
                  <a:srgbClr val="C00000"/>
                </a:solidFill>
              </a:rPr>
              <a:t> </a:t>
            </a:r>
            <a:r>
              <a:rPr lang="ru-RU" sz="5100" b="1" dirty="0" smtClean="0">
                <a:solidFill>
                  <a:srgbClr val="C00000"/>
                </a:solidFill>
              </a:rPr>
              <a:t>                                      пятница с 8.00 – 15.30</a:t>
            </a:r>
          </a:p>
          <a:p>
            <a:pPr marL="0" indent="0">
              <a:buNone/>
            </a:pPr>
            <a:r>
              <a:rPr lang="ru-RU" sz="5100" b="1" dirty="0" smtClean="0">
                <a:solidFill>
                  <a:srgbClr val="C00000"/>
                </a:solidFill>
              </a:rPr>
              <a:t>                              предварительная запись по телефону </a:t>
            </a:r>
          </a:p>
          <a:p>
            <a:pPr marL="0" indent="0">
              <a:buNone/>
            </a:pPr>
            <a:r>
              <a:rPr lang="ru-RU" sz="5100" b="1" dirty="0" smtClean="0">
                <a:solidFill>
                  <a:srgbClr val="C00000"/>
                </a:solidFill>
              </a:rPr>
              <a:t>                                                     245-32-16</a:t>
            </a:r>
          </a:p>
          <a:p>
            <a:endParaRPr lang="ru-RU" sz="4000" b="1" dirty="0">
              <a:solidFill>
                <a:schemeClr val="tx1"/>
              </a:solidFill>
            </a:endParaRPr>
          </a:p>
          <a:p>
            <a:endParaRPr lang="ru-RU" sz="4000" b="1" dirty="0" smtClean="0">
              <a:solidFill>
                <a:schemeClr val="tx1"/>
              </a:solidFill>
            </a:endParaRPr>
          </a:p>
          <a:p>
            <a:endParaRPr lang="ru-RU" sz="4000" b="1" dirty="0">
              <a:solidFill>
                <a:schemeClr val="tx1"/>
              </a:solidFill>
            </a:endParaRPr>
          </a:p>
          <a:p>
            <a:r>
              <a:rPr lang="ru-RU" sz="4000" b="1" dirty="0" smtClean="0">
                <a:solidFill>
                  <a:schemeClr val="tx1"/>
                </a:solidFill>
              </a:rPr>
              <a:t>      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ru-RU" sz="4000" b="1" dirty="0">
                <a:solidFill>
                  <a:schemeClr val="tx1"/>
                </a:solidFill>
              </a:rPr>
              <a:t>С</a:t>
            </a:r>
            <a:r>
              <a:rPr lang="ru-RU" sz="4000" b="1" dirty="0" smtClean="0">
                <a:solidFill>
                  <a:schemeClr val="tx1"/>
                </a:solidFill>
              </a:rPr>
              <a:t>пасибо за внимание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99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515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8462" y="689317"/>
            <a:ext cx="9746150" cy="5221905"/>
          </a:xfrm>
        </p:spPr>
        <p:txBody>
          <a:bodyPr>
            <a:normAutofit fontScale="85000" lnSpcReduction="10000"/>
          </a:bodyPr>
          <a:lstStyle/>
          <a:p>
            <a:r>
              <a:rPr lang="ru-RU" sz="4600" b="1" dirty="0">
                <a:solidFill>
                  <a:schemeClr val="tx1"/>
                </a:solidFill>
              </a:rPr>
              <a:t>Ребенок  учится тому,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Что видит у себя в дому,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Родители – пример тому.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Кто при жене и детях  груб,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Кому язык распутства люб,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Пусть помнит, что с лихвой получит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От них все то, чему их  учит</a:t>
            </a:r>
          </a:p>
          <a:p>
            <a:pPr marL="0" indent="0">
              <a:buNone/>
            </a:pPr>
            <a:r>
              <a:rPr lang="ru-RU" sz="2800" b="1" dirty="0">
                <a:solidFill>
                  <a:schemeClr val="tx1"/>
                </a:solidFill>
              </a:rPr>
              <a:t>                                                            </a:t>
            </a:r>
            <a:r>
              <a:rPr lang="ru-RU" sz="2800" b="1" dirty="0" smtClean="0">
                <a:solidFill>
                  <a:schemeClr val="tx1"/>
                </a:solidFill>
              </a:rPr>
              <a:t>               Севастьян  </a:t>
            </a:r>
            <a:r>
              <a:rPr lang="ru-RU" sz="2800" b="1" dirty="0" err="1">
                <a:solidFill>
                  <a:schemeClr val="tx1"/>
                </a:solidFill>
              </a:rPr>
              <a:t>Брант</a:t>
            </a:r>
            <a:endParaRPr lang="ru-RU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8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62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          </a:t>
            </a:r>
            <a:r>
              <a:rPr lang="ru-RU" b="1" dirty="0" smtClean="0">
                <a:solidFill>
                  <a:srgbClr val="C00000"/>
                </a:solidFill>
              </a:rPr>
              <a:t>СЕМЕЙНЫЙ  КОДЕКС  РФ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3723" y="1378634"/>
            <a:ext cx="10730889" cy="4532588"/>
          </a:xfrm>
        </p:spPr>
        <p:txBody>
          <a:bodyPr>
            <a:normAutofit fontScale="92500"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Статья 63. Права и обязанности родителей по воспитанию и образованию детей.</a:t>
            </a:r>
          </a:p>
          <a:p>
            <a:r>
              <a:rPr lang="ru-RU" sz="3200" b="1" dirty="0" smtClean="0">
                <a:solidFill>
                  <a:schemeClr val="tx1"/>
                </a:solidFill>
              </a:rPr>
              <a:t>1. Родители имеют право и обязаны воспитывать своих детей. Родители несут ответственность за воспитание и развитие своих детей. </a:t>
            </a:r>
            <a:r>
              <a:rPr lang="ru-RU" sz="3200" b="1" dirty="0" smtClean="0">
                <a:solidFill>
                  <a:srgbClr val="C00000"/>
                </a:solidFill>
              </a:rPr>
              <a:t>Они обязаны заботиться о здоровье: физическом, психическом, духовном и нравственном развитии своих детей</a:t>
            </a:r>
            <a:r>
              <a:rPr lang="ru-RU" sz="32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3200" b="1" dirty="0" smtClean="0">
                <a:solidFill>
                  <a:schemeClr val="tx1"/>
                </a:solidFill>
              </a:rPr>
              <a:t>2. Родители обязаны обеспечить получение основного общего образования ( 9 классом)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6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</a:rPr>
              <a:t>Советы родителям</a:t>
            </a:r>
            <a:endParaRPr lang="ru-RU" sz="6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5588" y="1617785"/>
            <a:ext cx="10759024" cy="4293437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Ежедневно беседовать с детьми на различные темы</a:t>
            </a:r>
          </a:p>
          <a:p>
            <a:r>
              <a:rPr lang="ru-RU" sz="3600" b="1" dirty="0" smtClean="0"/>
              <a:t>- </a:t>
            </a:r>
            <a:r>
              <a:rPr lang="ru-RU" sz="3600" b="1" dirty="0" smtClean="0">
                <a:solidFill>
                  <a:srgbClr val="00B050"/>
                </a:solidFill>
              </a:rPr>
              <a:t>как прошел день</a:t>
            </a:r>
          </a:p>
          <a:p>
            <a:r>
              <a:rPr lang="ru-RU" sz="3600" b="1" dirty="0" smtClean="0"/>
              <a:t>- </a:t>
            </a:r>
            <a:r>
              <a:rPr lang="ru-RU" sz="3600" b="1" dirty="0" smtClean="0">
                <a:solidFill>
                  <a:srgbClr val="00B0F0"/>
                </a:solidFill>
              </a:rPr>
              <a:t>что его волнует</a:t>
            </a:r>
          </a:p>
          <a:p>
            <a:r>
              <a:rPr lang="ru-RU" sz="3600" b="1" dirty="0" smtClean="0"/>
              <a:t>- </a:t>
            </a:r>
            <a:r>
              <a:rPr lang="ru-RU" sz="3600" b="1" dirty="0" smtClean="0">
                <a:solidFill>
                  <a:srgbClr val="7030A0"/>
                </a:solidFill>
              </a:rPr>
              <a:t>о чем он мечтает</a:t>
            </a:r>
          </a:p>
          <a:p>
            <a:r>
              <a:rPr lang="ru-RU" sz="3600" b="1" dirty="0" smtClean="0"/>
              <a:t>- </a:t>
            </a:r>
            <a:r>
              <a:rPr lang="ru-RU" sz="3600" b="1" dirty="0" smtClean="0">
                <a:solidFill>
                  <a:schemeClr val="accent2"/>
                </a:solidFill>
              </a:rPr>
              <a:t>какие у него проблемы</a:t>
            </a:r>
          </a:p>
          <a:p>
            <a:pPr marL="0" indent="0">
              <a:buNone/>
            </a:pPr>
            <a:endParaRPr lang="ru-RU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990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Китайский мыслитель </a:t>
            </a:r>
            <a:r>
              <a:rPr lang="ru-RU" sz="4000" b="1" dirty="0" err="1" smtClean="0"/>
              <a:t>Сюнь-цзы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 smtClean="0">
                <a:solidFill>
                  <a:srgbClr val="C00000"/>
                </a:solidFill>
              </a:rPr>
              <a:t>  Новорожденные везде плачут одинаково.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rgbClr val="C00000"/>
                </a:solidFill>
              </a:rPr>
              <a:t>  Когда же они вырастают, у них оказываются    неодинаковые привычки. Это </a:t>
            </a:r>
            <a:r>
              <a:rPr lang="ru-RU" sz="3600" b="1" dirty="0" smtClean="0">
                <a:solidFill>
                  <a:srgbClr val="C00000"/>
                </a:solidFill>
              </a:rPr>
              <a:t>результат </a:t>
            </a:r>
            <a:r>
              <a:rPr lang="ru-RU" sz="3600" b="1" dirty="0" smtClean="0">
                <a:solidFill>
                  <a:srgbClr val="C00000"/>
                </a:solidFill>
              </a:rPr>
              <a:t>воспитания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766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/>
              <a:t>ГРАФИК  КОНТРОЛЬНЫХ  МЕРОПРИЯТИЙ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ru-RU" sz="28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sz="2800" b="1" dirty="0" smtClean="0">
              <a:solidFill>
                <a:srgbClr val="C00000"/>
              </a:solidFill>
            </a:endParaRPr>
          </a:p>
          <a:p>
            <a:endParaRPr lang="ru-RU" sz="28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463863"/>
              </p:ext>
            </p:extLst>
          </p:nvPr>
        </p:nvGraphicFramePr>
        <p:xfrm>
          <a:off x="2904149" y="1968952"/>
          <a:ext cx="6077585" cy="34989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5650"/>
                <a:gridCol w="2025650"/>
                <a:gridCol w="202628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дата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мероприятие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Место проведения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 февраля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РТ -9 русский язык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МОУСОШ№ 6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13 февраля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РТ – 9 математика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МОУСОШ №6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 марта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РТ-9 английский язык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МОУСОШ№6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 марта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РТ-9 информатика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МОУСОШ №6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 апреля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ГКР русский язык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МАОУ лицей№12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16 апреля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Собеседование по русскому языку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МАОУ лицей № 12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23 апреля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ГКР математика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МАОУ лицей №12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2081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РАСПИСАНИЕ  ЭКЗАМЕНОВ  ОГЭ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29161" y="1326995"/>
            <a:ext cx="9575451" cy="4584227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sz="2300" b="1" dirty="0"/>
              <a:t>25 мая (</a:t>
            </a:r>
            <a:r>
              <a:rPr lang="ru-RU" sz="2300" b="1" dirty="0" err="1"/>
              <a:t>пт</a:t>
            </a:r>
            <a:r>
              <a:rPr lang="ru-RU" sz="2300" b="1" dirty="0"/>
              <a:t>) - иностранные языки.</a:t>
            </a:r>
          </a:p>
          <a:p>
            <a:pPr lvl="0"/>
            <a:r>
              <a:rPr lang="ru-RU" sz="2300" b="1" dirty="0"/>
              <a:t>26 мая (</a:t>
            </a:r>
            <a:r>
              <a:rPr lang="ru-RU" sz="2300" b="1" dirty="0" err="1"/>
              <a:t>сб</a:t>
            </a:r>
            <a:r>
              <a:rPr lang="ru-RU" sz="2300" b="1" dirty="0"/>
              <a:t>) - иностранные языки.</a:t>
            </a:r>
          </a:p>
          <a:p>
            <a:pPr lvl="0"/>
            <a:r>
              <a:rPr lang="ru-RU" sz="2300" b="1" dirty="0"/>
              <a:t>29 мая (</a:t>
            </a:r>
            <a:r>
              <a:rPr lang="ru-RU" sz="2300" b="1" dirty="0" err="1"/>
              <a:t>вт</a:t>
            </a:r>
            <a:r>
              <a:rPr lang="ru-RU" sz="2300" b="1" dirty="0"/>
              <a:t>) - русский язык.</a:t>
            </a:r>
          </a:p>
          <a:p>
            <a:pPr lvl="0"/>
            <a:r>
              <a:rPr lang="ru-RU" sz="2300" b="1" dirty="0"/>
              <a:t>31 мая (</a:t>
            </a:r>
            <a:r>
              <a:rPr lang="ru-RU" sz="2300" b="1" dirty="0" err="1"/>
              <a:t>чт</a:t>
            </a:r>
            <a:r>
              <a:rPr lang="ru-RU" sz="2300" b="1" dirty="0"/>
              <a:t>) - история, биология, физика, география.</a:t>
            </a:r>
          </a:p>
          <a:p>
            <a:pPr lvl="0"/>
            <a:r>
              <a:rPr lang="ru-RU" sz="2300" b="1" dirty="0"/>
              <a:t>2 июня (</a:t>
            </a:r>
            <a:r>
              <a:rPr lang="ru-RU" sz="2300" b="1" dirty="0" err="1"/>
              <a:t>сб</a:t>
            </a:r>
            <a:r>
              <a:rPr lang="ru-RU" sz="2300" b="1" dirty="0"/>
              <a:t>) - физика, информатика.</a:t>
            </a:r>
          </a:p>
          <a:p>
            <a:pPr lvl="0"/>
            <a:r>
              <a:rPr lang="ru-RU" sz="2300" b="1" dirty="0"/>
              <a:t>5 июня (</a:t>
            </a:r>
            <a:r>
              <a:rPr lang="ru-RU" sz="2300" b="1" dirty="0" err="1"/>
              <a:t>вт</a:t>
            </a:r>
            <a:r>
              <a:rPr lang="ru-RU" sz="2300" b="1" dirty="0"/>
              <a:t>) - математика.</a:t>
            </a:r>
          </a:p>
          <a:p>
            <a:pPr lvl="0"/>
            <a:r>
              <a:rPr lang="ru-RU" sz="2300" b="1" dirty="0"/>
              <a:t>7 июня (</a:t>
            </a:r>
            <a:r>
              <a:rPr lang="ru-RU" sz="2300" b="1" dirty="0" err="1"/>
              <a:t>чт</a:t>
            </a:r>
            <a:r>
              <a:rPr lang="ru-RU" sz="2300" b="1" dirty="0"/>
              <a:t>) - обществознание, химия, информатика, литература.</a:t>
            </a:r>
          </a:p>
          <a:p>
            <a:pPr fontAlgn="base"/>
            <a:r>
              <a:rPr lang="ru-RU" sz="2300" b="1" dirty="0"/>
              <a:t>Резервные дни</a:t>
            </a:r>
          </a:p>
          <a:p>
            <a:pPr lvl="0"/>
            <a:r>
              <a:rPr lang="ru-RU" sz="2300" b="1" dirty="0"/>
              <a:t>18 июня (</a:t>
            </a:r>
            <a:r>
              <a:rPr lang="ru-RU" sz="2300" b="1" dirty="0" err="1"/>
              <a:t>пн</a:t>
            </a:r>
            <a:r>
              <a:rPr lang="ru-RU" sz="2300" b="1" dirty="0"/>
              <a:t>) - история, биология, физика, география.</a:t>
            </a:r>
          </a:p>
          <a:p>
            <a:pPr lvl="0"/>
            <a:r>
              <a:rPr lang="ru-RU" sz="2300" b="1" dirty="0"/>
              <a:t>19 июня (</a:t>
            </a:r>
            <a:r>
              <a:rPr lang="ru-RU" sz="2300" b="1" dirty="0" err="1"/>
              <a:t>вт</a:t>
            </a:r>
            <a:r>
              <a:rPr lang="ru-RU" sz="2300" b="1" dirty="0"/>
              <a:t>) - русский язык.</a:t>
            </a:r>
          </a:p>
          <a:p>
            <a:pPr lvl="0"/>
            <a:r>
              <a:rPr lang="ru-RU" sz="2300" b="1" dirty="0"/>
              <a:t>20 июня (ср) - иностранные языки.</a:t>
            </a:r>
          </a:p>
          <a:p>
            <a:pPr lvl="0"/>
            <a:r>
              <a:rPr lang="ru-RU" sz="2300" b="1" dirty="0"/>
              <a:t>21 июня (</a:t>
            </a:r>
            <a:r>
              <a:rPr lang="ru-RU" sz="2300" b="1" dirty="0" err="1"/>
              <a:t>чт</a:t>
            </a:r>
            <a:r>
              <a:rPr lang="ru-RU" sz="2300" b="1" dirty="0"/>
              <a:t>) - математика.</a:t>
            </a:r>
          </a:p>
          <a:p>
            <a:pPr lvl="0"/>
            <a:r>
              <a:rPr lang="ru-RU" sz="2300" b="1" dirty="0"/>
              <a:t>22 июня (</a:t>
            </a:r>
            <a:r>
              <a:rPr lang="ru-RU" sz="2300" b="1" dirty="0" err="1"/>
              <a:t>пт</a:t>
            </a:r>
            <a:r>
              <a:rPr lang="ru-RU" sz="2300" b="1" dirty="0"/>
              <a:t>) - обществознание, химия, информатика, литература.</a:t>
            </a:r>
          </a:p>
          <a:p>
            <a:pPr lvl="0"/>
            <a:r>
              <a:rPr lang="ru-RU" sz="2300" b="1" dirty="0"/>
              <a:t>23 июня (</a:t>
            </a:r>
            <a:r>
              <a:rPr lang="ru-RU" sz="2300" b="1" dirty="0" err="1"/>
              <a:t>сб</a:t>
            </a:r>
            <a:r>
              <a:rPr lang="ru-RU" sz="2300" b="1" dirty="0"/>
              <a:t>) - все предметы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1273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346" y="713678"/>
            <a:ext cx="9709266" cy="5197544"/>
          </a:xfrm>
        </p:spPr>
        <p:txBody>
          <a:bodyPr>
            <a:normAutofit/>
          </a:bodyPr>
          <a:lstStyle/>
          <a:p>
            <a:pPr lvl="0"/>
            <a:r>
              <a:rPr lang="ru-RU" sz="2000" b="1" dirty="0"/>
              <a:t>4 сентября (</a:t>
            </a:r>
            <a:r>
              <a:rPr lang="ru-RU" sz="2000" b="1" dirty="0" err="1"/>
              <a:t>вт</a:t>
            </a:r>
            <a:r>
              <a:rPr lang="ru-RU" sz="2000" b="1" dirty="0"/>
              <a:t>) - русский язык.</a:t>
            </a:r>
          </a:p>
          <a:p>
            <a:pPr lvl="0"/>
            <a:r>
              <a:rPr lang="ru-RU" sz="2000" b="1" dirty="0"/>
              <a:t>7 сентября (</a:t>
            </a:r>
            <a:r>
              <a:rPr lang="ru-RU" sz="2000" b="1" dirty="0" err="1"/>
              <a:t>пт</a:t>
            </a:r>
            <a:r>
              <a:rPr lang="ru-RU" sz="2000" b="1" dirty="0"/>
              <a:t>) - математика.</a:t>
            </a:r>
          </a:p>
          <a:p>
            <a:pPr lvl="0"/>
            <a:r>
              <a:rPr lang="ru-RU" sz="2000" b="1" dirty="0"/>
              <a:t>10 сентября (</a:t>
            </a:r>
            <a:r>
              <a:rPr lang="ru-RU" sz="2000" b="1" dirty="0" err="1"/>
              <a:t>пн</a:t>
            </a:r>
            <a:r>
              <a:rPr lang="ru-RU" sz="2000" b="1" dirty="0"/>
              <a:t>) - </a:t>
            </a:r>
            <a:r>
              <a:rPr lang="ru-RU" sz="1600" b="1" dirty="0"/>
              <a:t>история</a:t>
            </a:r>
            <a:r>
              <a:rPr lang="ru-RU" sz="2000" b="1" dirty="0"/>
              <a:t>, биология, физика, география.</a:t>
            </a:r>
          </a:p>
          <a:p>
            <a:pPr lvl="0"/>
            <a:r>
              <a:rPr lang="ru-RU" sz="2000" b="1" dirty="0"/>
              <a:t>12 сентября (ср) - обществознание, химия, информатика, литература.</a:t>
            </a:r>
          </a:p>
          <a:p>
            <a:pPr lvl="0"/>
            <a:r>
              <a:rPr lang="ru-RU" sz="2000" b="1" dirty="0"/>
              <a:t>14 сентября (</a:t>
            </a:r>
            <a:r>
              <a:rPr lang="ru-RU" sz="2000" b="1" dirty="0" err="1"/>
              <a:t>пт</a:t>
            </a:r>
            <a:r>
              <a:rPr lang="ru-RU" sz="2000" b="1" dirty="0"/>
              <a:t>) - иностранные языки</a:t>
            </a:r>
            <a:r>
              <a:rPr lang="ru-RU" sz="2400" b="1" dirty="0"/>
              <a:t>.</a:t>
            </a:r>
          </a:p>
          <a:p>
            <a:pPr fontAlgn="base"/>
            <a:r>
              <a:rPr lang="ru-RU" b="1" dirty="0"/>
              <a:t>Резервные дни</a:t>
            </a:r>
            <a:endParaRPr lang="ru-RU" dirty="0"/>
          </a:p>
          <a:p>
            <a:pPr lvl="0"/>
            <a:r>
              <a:rPr lang="ru-RU" sz="1900" b="1" dirty="0"/>
              <a:t>17 сентября (</a:t>
            </a:r>
            <a:r>
              <a:rPr lang="ru-RU" sz="1900" b="1" dirty="0" err="1"/>
              <a:t>пн</a:t>
            </a:r>
            <a:r>
              <a:rPr lang="ru-RU" sz="1900" b="1" dirty="0"/>
              <a:t>) - русский язык.</a:t>
            </a:r>
          </a:p>
          <a:p>
            <a:pPr lvl="0"/>
            <a:r>
              <a:rPr lang="ru-RU" sz="1900" b="1" dirty="0"/>
              <a:t>18 сентября (</a:t>
            </a:r>
            <a:r>
              <a:rPr lang="ru-RU" sz="1900" b="1" dirty="0" err="1"/>
              <a:t>вт</a:t>
            </a:r>
            <a:r>
              <a:rPr lang="ru-RU" sz="1900" b="1" dirty="0"/>
              <a:t>) - история, биология, физика, география.</a:t>
            </a:r>
          </a:p>
          <a:p>
            <a:pPr lvl="0"/>
            <a:r>
              <a:rPr lang="ru-RU" sz="1900" b="1" dirty="0"/>
              <a:t>19 сентября (ср) - математика.</a:t>
            </a:r>
          </a:p>
          <a:p>
            <a:pPr lvl="0"/>
            <a:r>
              <a:rPr lang="ru-RU" sz="1900" b="1" dirty="0"/>
              <a:t>20 сентября (</a:t>
            </a:r>
            <a:r>
              <a:rPr lang="ru-RU" sz="1900" b="1" dirty="0" err="1"/>
              <a:t>чт</a:t>
            </a:r>
            <a:r>
              <a:rPr lang="ru-RU" sz="1900" b="1" dirty="0"/>
              <a:t>) - обществознание, химия, информатика, литература.</a:t>
            </a:r>
          </a:p>
          <a:p>
            <a:pPr lvl="0"/>
            <a:r>
              <a:rPr lang="ru-RU" sz="1900" b="1" dirty="0"/>
              <a:t>21 сентября (</a:t>
            </a:r>
            <a:r>
              <a:rPr lang="ru-RU" sz="1900" b="1" dirty="0" err="1"/>
              <a:t>пт</a:t>
            </a:r>
            <a:r>
              <a:rPr lang="ru-RU" sz="1900" b="1" dirty="0"/>
              <a:t>) - иностранные языки.</a:t>
            </a:r>
          </a:p>
          <a:p>
            <a:endParaRPr lang="ru-RU" sz="1900" b="1" dirty="0"/>
          </a:p>
        </p:txBody>
      </p:sp>
    </p:spTree>
    <p:extLst>
      <p:ext uri="{BB962C8B-B14F-4D97-AF65-F5344CB8AC3E}">
        <p14:creationId xmlns:p14="http://schemas.microsoft.com/office/powerpoint/2010/main" val="89972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5506472"/>
              </p:ext>
            </p:extLst>
          </p:nvPr>
        </p:nvGraphicFramePr>
        <p:xfrm>
          <a:off x="2442115" y="613317"/>
          <a:ext cx="7733528" cy="48710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3251"/>
                <a:gridCol w="766079"/>
                <a:gridCol w="685705"/>
                <a:gridCol w="685705"/>
                <a:gridCol w="851038"/>
                <a:gridCol w="1053312"/>
                <a:gridCol w="1218645"/>
                <a:gridCol w="686396"/>
                <a:gridCol w="883397"/>
              </a:tblGrid>
              <a:tr h="60726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Количество человек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Успевают  на «5»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Успевают  на «4» и «5»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Не успевающие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Не аттестованы 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Качество знаний</a:t>
                      </a:r>
                      <a:endParaRPr lang="ru-RU" sz="1800">
                        <a:effectLst/>
                      </a:endParaRPr>
                    </a:p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Успеваемость</a:t>
                      </a:r>
                      <a:endParaRPr lang="ru-RU" sz="1800">
                        <a:effectLst/>
                      </a:endParaRPr>
                    </a:p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521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Всего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Без уважительной причины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99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100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50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9Б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93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100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50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9В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50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9Г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18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67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50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9Д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100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50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 Е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50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Всего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153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684272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TC104033925[[fn=Капля]]</Template>
  <TotalTime>368</TotalTime>
  <Words>840</Words>
  <Application>Microsoft Office PowerPoint</Application>
  <PresentationFormat>Произвольный</PresentationFormat>
  <Paragraphs>247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Легкий дым</vt:lpstr>
      <vt:lpstr>       </vt:lpstr>
      <vt:lpstr> </vt:lpstr>
      <vt:lpstr>          СЕМЕЙНЫЙ  КОДЕКС  РФ</vt:lpstr>
      <vt:lpstr>Советы родителям</vt:lpstr>
      <vt:lpstr>Китайский мыслитель Сюнь-цзы</vt:lpstr>
      <vt:lpstr>ГРАФИК  КОНТРОЛЬНЫХ  МЕРОПРИЯТИЙ</vt:lpstr>
      <vt:lpstr>РАСПИСАНИЕ  ЭКЗАМЕНОВ  ОГЭ</vt:lpstr>
      <vt:lpstr>Презентация PowerPoint</vt:lpstr>
      <vt:lpstr>Презентация PowerPoint</vt:lpstr>
      <vt:lpstr>Презентация PowerPoint</vt:lpstr>
      <vt:lpstr>             ЗАПИСЬ  в 10 КЛАСС </vt:lpstr>
      <vt:lpstr>УЧЕБНАЯ   ЧАСТЬ  -  кабинет №18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Полякова Оксана Александровна</dc:creator>
  <cp:lastModifiedBy>User</cp:lastModifiedBy>
  <cp:revision>42</cp:revision>
  <cp:lastPrinted>2018-01-30T08:49:54Z</cp:lastPrinted>
  <dcterms:created xsi:type="dcterms:W3CDTF">2014-09-25T08:49:17Z</dcterms:created>
  <dcterms:modified xsi:type="dcterms:W3CDTF">2018-01-30T08:50:12Z</dcterms:modified>
</cp:coreProperties>
</file>