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19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084C7-0EE5-4FCA-A87D-01E07AC322D7}" type="datetimeFigureOut">
              <a:rPr lang="ru-RU" smtClean="0"/>
              <a:t>28.08.2019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96D32-BCAE-4F07-B1B1-07F84FE0E8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8429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084C7-0EE5-4FCA-A87D-01E07AC322D7}" type="datetimeFigureOut">
              <a:rPr lang="ru-RU" smtClean="0"/>
              <a:t>28.08.2019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96D32-BCAE-4F07-B1B1-07F84FE0E8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1740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084C7-0EE5-4FCA-A87D-01E07AC322D7}" type="datetimeFigureOut">
              <a:rPr lang="ru-RU" smtClean="0"/>
              <a:t>28.08.2019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96D32-BCAE-4F07-B1B1-07F84FE0E8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1489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084C7-0EE5-4FCA-A87D-01E07AC322D7}" type="datetimeFigureOut">
              <a:rPr lang="ru-RU" smtClean="0"/>
              <a:t>28.08.2019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96D32-BCAE-4F07-B1B1-07F84FE0E8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241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084C7-0EE5-4FCA-A87D-01E07AC322D7}" type="datetimeFigureOut">
              <a:rPr lang="ru-RU" smtClean="0"/>
              <a:t>28.08.2019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96D32-BCAE-4F07-B1B1-07F84FE0E8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9588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084C7-0EE5-4FCA-A87D-01E07AC322D7}" type="datetimeFigureOut">
              <a:rPr lang="ru-RU" smtClean="0"/>
              <a:t>28.08.2019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96D32-BCAE-4F07-B1B1-07F84FE0E8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4317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084C7-0EE5-4FCA-A87D-01E07AC322D7}" type="datetimeFigureOut">
              <a:rPr lang="ru-RU" smtClean="0"/>
              <a:t>28.08.2019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96D32-BCAE-4F07-B1B1-07F84FE0E8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77791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084C7-0EE5-4FCA-A87D-01E07AC322D7}" type="datetimeFigureOut">
              <a:rPr lang="ru-RU" smtClean="0"/>
              <a:t>28.08.2019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96D32-BCAE-4F07-B1B1-07F84FE0E8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9837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084C7-0EE5-4FCA-A87D-01E07AC322D7}" type="datetimeFigureOut">
              <a:rPr lang="ru-RU" smtClean="0"/>
              <a:t>28.08.2019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96D32-BCAE-4F07-B1B1-07F84FE0E8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4360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084C7-0EE5-4FCA-A87D-01E07AC322D7}" type="datetimeFigureOut">
              <a:rPr lang="ru-RU" smtClean="0"/>
              <a:t>28.08.2019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96D32-BCAE-4F07-B1B1-07F84FE0E8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8165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084C7-0EE5-4FCA-A87D-01E07AC322D7}" type="datetimeFigureOut">
              <a:rPr lang="ru-RU" smtClean="0"/>
              <a:t>28.08.2019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96D32-BCAE-4F07-B1B1-07F84FE0E8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655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6084C7-0EE5-4FCA-A87D-01E07AC322D7}" type="datetimeFigureOut">
              <a:rPr lang="ru-RU" smtClean="0"/>
              <a:t>28.08.2019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996D32-BCAE-4F07-B1B1-07F84FE0E8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7248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67968" y="270077"/>
            <a:ext cx="9144000" cy="1101523"/>
          </a:xfrm>
        </p:spPr>
        <p:txBody>
          <a:bodyPr>
            <a:noAutofit/>
          </a:bodyPr>
          <a:lstStyle/>
          <a:p>
            <a:r>
              <a:rPr lang="ru-RU" sz="4000" dirty="0" smtClean="0"/>
              <a:t>Учебный план   </a:t>
            </a:r>
            <a:br>
              <a:rPr lang="ru-RU" sz="4000" dirty="0" smtClean="0"/>
            </a:br>
            <a:r>
              <a:rPr lang="ru-RU" sz="4000" dirty="0" smtClean="0"/>
              <a:t>Основное общее образование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7920497"/>
              </p:ext>
            </p:extLst>
          </p:nvPr>
        </p:nvGraphicFramePr>
        <p:xfrm>
          <a:off x="550163" y="1600195"/>
          <a:ext cx="11091674" cy="4809929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5522979">
                  <a:extLst>
                    <a:ext uri="{9D8B030D-6E8A-4147-A177-3AD203B41FA5}">
                      <a16:colId xmlns:a16="http://schemas.microsoft.com/office/drawing/2014/main" val="2733751406"/>
                    </a:ext>
                  </a:extLst>
                </a:gridCol>
                <a:gridCol w="3310128">
                  <a:extLst>
                    <a:ext uri="{9D8B030D-6E8A-4147-A177-3AD203B41FA5}">
                      <a16:colId xmlns:a16="http://schemas.microsoft.com/office/drawing/2014/main" val="807137164"/>
                    </a:ext>
                  </a:extLst>
                </a:gridCol>
                <a:gridCol w="2258567">
                  <a:extLst>
                    <a:ext uri="{9D8B030D-6E8A-4147-A177-3AD203B41FA5}">
                      <a16:colId xmlns:a16="http://schemas.microsoft.com/office/drawing/2014/main" val="3928493807"/>
                    </a:ext>
                  </a:extLst>
                </a:gridCol>
              </a:tblGrid>
              <a:tr h="253244">
                <a:tc rowSpan="2">
                  <a:txBody>
                    <a:bodyPr/>
                    <a:lstStyle/>
                    <a:p>
                      <a:pPr algn="l" fontAlgn="ctr"/>
                      <a:r>
                        <a:rPr lang="ru-RU" sz="1800" b="1" u="none" strike="noStrike" dirty="0">
                          <a:effectLst/>
                        </a:rPr>
                        <a:t> </a:t>
                      </a:r>
                      <a:r>
                        <a:rPr lang="ru-RU" sz="1800" b="1" u="none" strike="noStrike" dirty="0" smtClean="0">
                          <a:effectLst/>
                        </a:rPr>
                        <a:t>Учебные  предметы/обязательная часть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617" marR="8617" marT="8617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Класс 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617" marR="8617" marT="8617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617" marR="8617" marT="8617" marB="0" anchor="ctr"/>
                </a:tc>
                <a:extLst>
                  <a:ext uri="{0D108BD9-81ED-4DB2-BD59-A6C34878D82A}">
                    <a16:rowId xmlns:a16="http://schemas.microsoft.com/office/drawing/2014/main" val="2481588859"/>
                  </a:ext>
                </a:extLst>
              </a:tr>
              <a:tr h="253244">
                <a:tc vMerge="1">
                  <a:txBody>
                    <a:bodyPr/>
                    <a:lstStyle/>
                    <a:p>
                      <a:pPr algn="l" fontAlgn="ctr"/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617" marR="8617" marT="86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5кл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617" marR="8617" marT="86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6кл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617" marR="8617" marT="8617" marB="0" anchor="ctr"/>
                </a:tc>
                <a:extLst>
                  <a:ext uri="{0D108BD9-81ED-4DB2-BD59-A6C34878D82A}">
                    <a16:rowId xmlns:a16="http://schemas.microsoft.com/office/drawing/2014/main" val="530754784"/>
                  </a:ext>
                </a:extLst>
              </a:tr>
              <a:tr h="25324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 dirty="0">
                          <a:effectLst/>
                        </a:rPr>
                        <a:t>Русский язык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617" marR="8617" marT="86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5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617" marR="8617" marT="86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6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617" marR="8617" marT="8617" marB="0" anchor="ctr"/>
                </a:tc>
                <a:extLst>
                  <a:ext uri="{0D108BD9-81ED-4DB2-BD59-A6C34878D82A}">
                    <a16:rowId xmlns:a16="http://schemas.microsoft.com/office/drawing/2014/main" val="1427930612"/>
                  </a:ext>
                </a:extLst>
              </a:tr>
              <a:tr h="25324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 dirty="0">
                          <a:effectLst/>
                        </a:rPr>
                        <a:t>Литература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617" marR="8617" marT="86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3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617" marR="8617" marT="86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3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617" marR="8617" marT="8617" marB="0" anchor="ctr"/>
                </a:tc>
                <a:extLst>
                  <a:ext uri="{0D108BD9-81ED-4DB2-BD59-A6C34878D82A}">
                    <a16:rowId xmlns:a16="http://schemas.microsoft.com/office/drawing/2014/main" val="4161068020"/>
                  </a:ext>
                </a:extLst>
              </a:tr>
              <a:tr h="25324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 dirty="0">
                          <a:effectLst/>
                        </a:rPr>
                        <a:t>Родной язык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617" marR="8617" marT="86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1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617" marR="8617" marT="86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1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617" marR="8617" marT="8617" marB="0" anchor="ctr"/>
                </a:tc>
                <a:extLst>
                  <a:ext uri="{0D108BD9-81ED-4DB2-BD59-A6C34878D82A}">
                    <a16:rowId xmlns:a16="http://schemas.microsoft.com/office/drawing/2014/main" val="2194388151"/>
                  </a:ext>
                </a:extLst>
              </a:tr>
              <a:tr h="25324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>
                          <a:effectLst/>
                        </a:rPr>
                        <a:t>Родная литература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617" marR="8617" marT="86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1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617" marR="8617" marT="86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1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617" marR="8617" marT="8617" marB="0" anchor="ctr"/>
                </a:tc>
                <a:extLst>
                  <a:ext uri="{0D108BD9-81ED-4DB2-BD59-A6C34878D82A}">
                    <a16:rowId xmlns:a16="http://schemas.microsoft.com/office/drawing/2014/main" val="3270429791"/>
                  </a:ext>
                </a:extLst>
              </a:tr>
              <a:tr h="25324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>
                          <a:effectLst/>
                        </a:rPr>
                        <a:t>Иностранный язык  (английский)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617" marR="8617" marT="86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3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617" marR="8617" marT="86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3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617" marR="8617" marT="8617" marB="0" anchor="ctr"/>
                </a:tc>
                <a:extLst>
                  <a:ext uri="{0D108BD9-81ED-4DB2-BD59-A6C34878D82A}">
                    <a16:rowId xmlns:a16="http://schemas.microsoft.com/office/drawing/2014/main" val="1463425504"/>
                  </a:ext>
                </a:extLst>
              </a:tr>
              <a:tr h="25324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 dirty="0">
                          <a:effectLst/>
                        </a:rPr>
                        <a:t>Математика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617" marR="8617" marT="86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5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617" marR="8617" marT="86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5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617" marR="8617" marT="8617" marB="0" anchor="ctr"/>
                </a:tc>
                <a:extLst>
                  <a:ext uri="{0D108BD9-81ED-4DB2-BD59-A6C34878D82A}">
                    <a16:rowId xmlns:a16="http://schemas.microsoft.com/office/drawing/2014/main" val="3493249548"/>
                  </a:ext>
                </a:extLst>
              </a:tr>
              <a:tr h="25324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 dirty="0">
                          <a:effectLst/>
                        </a:rPr>
                        <a:t>История России. Всеобщая история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617" marR="8617" marT="86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2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617" marR="8617" marT="86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2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617" marR="8617" marT="8617" marB="0" anchor="ctr"/>
                </a:tc>
                <a:extLst>
                  <a:ext uri="{0D108BD9-81ED-4DB2-BD59-A6C34878D82A}">
                    <a16:rowId xmlns:a16="http://schemas.microsoft.com/office/drawing/2014/main" val="1356329325"/>
                  </a:ext>
                </a:extLst>
              </a:tr>
              <a:tr h="25324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>
                          <a:effectLst/>
                        </a:rPr>
                        <a:t>Обществознание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617" marR="8617" marT="86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 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617" marR="8617" marT="86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1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617" marR="8617" marT="8617" marB="0" anchor="ctr"/>
                </a:tc>
                <a:extLst>
                  <a:ext uri="{0D108BD9-81ED-4DB2-BD59-A6C34878D82A}">
                    <a16:rowId xmlns:a16="http://schemas.microsoft.com/office/drawing/2014/main" val="108233276"/>
                  </a:ext>
                </a:extLst>
              </a:tr>
              <a:tr h="25324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>
                          <a:effectLst/>
                        </a:rPr>
                        <a:t>География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617" marR="8617" marT="86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1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617" marR="8617" marT="86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1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617" marR="8617" marT="8617" marB="0" anchor="ctr"/>
                </a:tc>
                <a:extLst>
                  <a:ext uri="{0D108BD9-81ED-4DB2-BD59-A6C34878D82A}">
                    <a16:rowId xmlns:a16="http://schemas.microsoft.com/office/drawing/2014/main" val="1617289435"/>
                  </a:ext>
                </a:extLst>
              </a:tr>
              <a:tr h="25324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 dirty="0">
                          <a:effectLst/>
                        </a:rPr>
                        <a:t>Биология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617" marR="8617" marT="86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1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617" marR="8617" marT="86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1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617" marR="8617" marT="8617" marB="0" anchor="ctr"/>
                </a:tc>
                <a:extLst>
                  <a:ext uri="{0D108BD9-81ED-4DB2-BD59-A6C34878D82A}">
                    <a16:rowId xmlns:a16="http://schemas.microsoft.com/office/drawing/2014/main" val="2541039270"/>
                  </a:ext>
                </a:extLst>
              </a:tr>
              <a:tr h="25324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>
                          <a:effectLst/>
                        </a:rPr>
                        <a:t>Изобразительное искусство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617" marR="8617" marT="86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1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617" marR="8617" marT="86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1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617" marR="8617" marT="8617" marB="0" anchor="ctr"/>
                </a:tc>
                <a:extLst>
                  <a:ext uri="{0D108BD9-81ED-4DB2-BD59-A6C34878D82A}">
                    <a16:rowId xmlns:a16="http://schemas.microsoft.com/office/drawing/2014/main" val="4144380508"/>
                  </a:ext>
                </a:extLst>
              </a:tr>
              <a:tr h="25324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>
                          <a:effectLst/>
                        </a:rPr>
                        <a:t>Музыка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617" marR="8617" marT="86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1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617" marR="8617" marT="86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1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617" marR="8617" marT="8617" marB="0" anchor="ctr"/>
                </a:tc>
                <a:extLst>
                  <a:ext uri="{0D108BD9-81ED-4DB2-BD59-A6C34878D82A}">
                    <a16:rowId xmlns:a16="http://schemas.microsoft.com/office/drawing/2014/main" val="68203347"/>
                  </a:ext>
                </a:extLst>
              </a:tr>
              <a:tr h="25324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>
                          <a:effectLst/>
                        </a:rPr>
                        <a:t>Технология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617" marR="8617" marT="86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2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617" marR="8617" marT="86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2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617" marR="8617" marT="8617" marB="0" anchor="ctr"/>
                </a:tc>
                <a:extLst>
                  <a:ext uri="{0D108BD9-81ED-4DB2-BD59-A6C34878D82A}">
                    <a16:rowId xmlns:a16="http://schemas.microsoft.com/office/drawing/2014/main" val="4243598764"/>
                  </a:ext>
                </a:extLst>
              </a:tr>
              <a:tr h="25324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 dirty="0">
                          <a:effectLst/>
                        </a:rPr>
                        <a:t>Физическая культура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617" marR="8617" marT="86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3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617" marR="8617" marT="86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3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617" marR="8617" marT="8617" marB="0" anchor="ctr"/>
                </a:tc>
                <a:extLst>
                  <a:ext uri="{0D108BD9-81ED-4DB2-BD59-A6C34878D82A}">
                    <a16:rowId xmlns:a16="http://schemas.microsoft.com/office/drawing/2014/main" val="1294227854"/>
                  </a:ext>
                </a:extLst>
              </a:tr>
              <a:tr h="26530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 dirty="0">
                          <a:effectLst/>
                        </a:rPr>
                        <a:t> </a:t>
                      </a:r>
                      <a:r>
                        <a:rPr lang="ru-RU" sz="1800" u="none" strike="noStrike" dirty="0" smtClean="0">
                          <a:effectLst/>
                        </a:rPr>
                        <a:t>ИТОГО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617" marR="8617" marT="86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29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617" marR="8617" marT="86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</a:rPr>
                        <a:t>31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617" marR="8617" marT="8617" marB="0" anchor="ctr"/>
                </a:tc>
                <a:extLst>
                  <a:ext uri="{0D108BD9-81ED-4DB2-BD59-A6C34878D82A}">
                    <a16:rowId xmlns:a16="http://schemas.microsoft.com/office/drawing/2014/main" val="37323097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398432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67968" y="270077"/>
            <a:ext cx="9144000" cy="1101523"/>
          </a:xfrm>
        </p:spPr>
        <p:txBody>
          <a:bodyPr>
            <a:noAutofit/>
          </a:bodyPr>
          <a:lstStyle/>
          <a:p>
            <a:r>
              <a:rPr lang="ru-RU" sz="4000" dirty="0" smtClean="0"/>
              <a:t>Учебный план   </a:t>
            </a:r>
            <a:br>
              <a:rPr lang="ru-RU" sz="4000" dirty="0" smtClean="0"/>
            </a:br>
            <a:r>
              <a:rPr lang="ru-RU" sz="4000" dirty="0" smtClean="0"/>
              <a:t>Основное общее образование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8354307"/>
              </p:ext>
            </p:extLst>
          </p:nvPr>
        </p:nvGraphicFramePr>
        <p:xfrm>
          <a:off x="550163" y="2194555"/>
          <a:ext cx="11091674" cy="3895349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5522979">
                  <a:extLst>
                    <a:ext uri="{9D8B030D-6E8A-4147-A177-3AD203B41FA5}">
                      <a16:colId xmlns:a16="http://schemas.microsoft.com/office/drawing/2014/main" val="2733751406"/>
                    </a:ext>
                  </a:extLst>
                </a:gridCol>
                <a:gridCol w="3310128">
                  <a:extLst>
                    <a:ext uri="{9D8B030D-6E8A-4147-A177-3AD203B41FA5}">
                      <a16:colId xmlns:a16="http://schemas.microsoft.com/office/drawing/2014/main" val="807137164"/>
                    </a:ext>
                  </a:extLst>
                </a:gridCol>
                <a:gridCol w="2258567">
                  <a:extLst>
                    <a:ext uri="{9D8B030D-6E8A-4147-A177-3AD203B41FA5}">
                      <a16:colId xmlns:a16="http://schemas.microsoft.com/office/drawing/2014/main" val="3928493807"/>
                    </a:ext>
                  </a:extLst>
                </a:gridCol>
              </a:tblGrid>
              <a:tr h="253244">
                <a:tc rowSpan="2">
                  <a:txBody>
                    <a:bodyPr/>
                    <a:lstStyle/>
                    <a:p>
                      <a:pPr algn="l" fontAlgn="ctr"/>
                      <a:r>
                        <a:rPr lang="ru-RU" sz="1800" b="1" u="none" strike="noStrike" dirty="0">
                          <a:effectLst/>
                        </a:rPr>
                        <a:t> </a:t>
                      </a:r>
                      <a:r>
                        <a:rPr lang="ru-RU" sz="1800" b="1" u="none" strike="noStrike" dirty="0" smtClean="0">
                          <a:effectLst/>
                        </a:rPr>
                        <a:t>Учебные  предметы/</a:t>
                      </a:r>
                    </a:p>
                    <a:p>
                      <a:pPr algn="l" fontAlgn="ctr"/>
                      <a:r>
                        <a:rPr lang="ru-RU" sz="1800" b="1" u="none" strike="noStrike" dirty="0" smtClean="0">
                          <a:effectLst/>
                        </a:rPr>
                        <a:t>Часть, формируемая участниками образовательных отношений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617" marR="8617" marT="8617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Класс 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617" marR="8617" marT="8617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617" marR="8617" marT="8617" marB="0" anchor="ctr"/>
                </a:tc>
                <a:extLst>
                  <a:ext uri="{0D108BD9-81ED-4DB2-BD59-A6C34878D82A}">
                    <a16:rowId xmlns:a16="http://schemas.microsoft.com/office/drawing/2014/main" val="2481588859"/>
                  </a:ext>
                </a:extLst>
              </a:tr>
              <a:tr h="253244">
                <a:tc vMerge="1">
                  <a:txBody>
                    <a:bodyPr/>
                    <a:lstStyle/>
                    <a:p>
                      <a:pPr algn="l" fontAlgn="ctr"/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617" marR="8617" marT="86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</a:rPr>
                        <a:t>5кл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617" marR="8617" marT="86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6кл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617" marR="8617" marT="8617" marB="0" anchor="ctr"/>
                </a:tc>
                <a:extLst>
                  <a:ext uri="{0D108BD9-81ED-4DB2-BD59-A6C34878D82A}">
                    <a16:rowId xmlns:a16="http://schemas.microsoft.com/office/drawing/2014/main" val="530754784"/>
                  </a:ext>
                </a:extLst>
              </a:tr>
              <a:tr h="283996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Арифметические методы решения задач. Наглядная геометрия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8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27930612"/>
                  </a:ext>
                </a:extLst>
              </a:tr>
              <a:tr h="253244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Решение текстовых задач по математике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61068020"/>
                  </a:ext>
                </a:extLst>
              </a:tr>
              <a:tr h="253244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Введение в естественнонаучные предметы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8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94388151"/>
                  </a:ext>
                </a:extLst>
              </a:tr>
              <a:tr h="253244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Основы духовно-нравственной культуры народов России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617" marR="8617" marT="8617" marB="0" anchor="ctr"/>
                </a:tc>
                <a:extLst>
                  <a:ext uri="{0D108BD9-81ED-4DB2-BD59-A6C34878D82A}">
                    <a16:rowId xmlns:a16="http://schemas.microsoft.com/office/drawing/2014/main" val="3270429791"/>
                  </a:ext>
                </a:extLst>
              </a:tr>
              <a:tr h="76837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Региональный (национально-региональный) компонент и компонент образовательного учреждения (6-дневная рабочая неделя)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63425504"/>
                  </a:ext>
                </a:extLst>
              </a:tr>
              <a:tr h="61137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Предельно допустимая учебная нагрузка при 6-дневной рабочей неделе (требования СанПиН)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33,0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932495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223246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122</Words>
  <Application>Microsoft Office PowerPoint</Application>
  <PresentationFormat>Широкоэкранный</PresentationFormat>
  <Paragraphs>73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Тема Office</vt:lpstr>
      <vt:lpstr>Учебный план    Основное общее образование</vt:lpstr>
      <vt:lpstr>Учебный план    Основное общее образование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Учебный план    Основное общее образование</dc:title>
  <dc:creator>Бреславская Татьяна Александровна</dc:creator>
  <cp:lastModifiedBy>Бреславская Татьяна Александровна</cp:lastModifiedBy>
  <cp:revision>2</cp:revision>
  <dcterms:created xsi:type="dcterms:W3CDTF">2019-08-28T10:32:50Z</dcterms:created>
  <dcterms:modified xsi:type="dcterms:W3CDTF">2019-08-28T10:43:14Z</dcterms:modified>
</cp:coreProperties>
</file>