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6" r:id="rId3"/>
    <p:sldId id="258" r:id="rId4"/>
    <p:sldId id="269" r:id="rId5"/>
    <p:sldId id="267" r:id="rId6"/>
    <p:sldId id="260" r:id="rId7"/>
    <p:sldId id="268" r:id="rId8"/>
    <p:sldId id="261" r:id="rId9"/>
    <p:sldId id="270" r:id="rId10"/>
    <p:sldId id="272" r:id="rId11"/>
    <p:sldId id="271" r:id="rId12"/>
    <p:sldId id="274" r:id="rId13"/>
    <p:sldId id="273" r:id="rId14"/>
    <p:sldId id="275" r:id="rId15"/>
    <p:sldId id="276" r:id="rId16"/>
    <p:sldId id="277" r:id="rId17"/>
    <p:sldId id="278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00"/>
    <a:srgbClr val="000099"/>
    <a:srgbClr val="FFFF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7" d="100"/>
          <a:sy n="67" d="100"/>
        </p:scale>
        <p:origin x="-60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16.11.2014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16.11.2014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16.11.2014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16.11.2014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16.11.2014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popular/gkrf2/4_66.html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letidor.ru/go.php?url=http://www.zakonrf.info/sk/63/" TargetMode="External"/><Relationship Id="rId2" Type="http://schemas.openxmlformats.org/officeDocument/2006/relationships/hyperlink" Target="http://letidor.ru/go.php?url=http://www.kadis.ru/kodeks.phtml?kodeks=0&amp;paper=38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Alex\Рабочий стол\76768900_b12776988849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3143272"/>
          </a:xfrm>
        </p:spPr>
        <p:txBody>
          <a:bodyPr>
            <a:normAutofit fontScale="90000"/>
          </a:bodyPr>
          <a:lstStyle/>
          <a:p>
            <a:pPr lvl="8" algn="ctr" rtl="0">
              <a:spcBef>
                <a:spcPct val="0"/>
              </a:spcBef>
            </a:pPr>
            <a:r>
              <a:rPr lang="ru-RU" sz="5400" b="1" dirty="0" smtClean="0">
                <a:latin typeface="+mj-lt"/>
              </a:rPr>
              <a:t/>
            </a:r>
            <a:br>
              <a:rPr lang="ru-RU" sz="5400" b="1" dirty="0" smtClean="0">
                <a:latin typeface="+mj-lt"/>
              </a:rPr>
            </a:br>
            <a:r>
              <a:rPr lang="ru-RU" sz="5400" b="1" dirty="0">
                <a:latin typeface="+mj-lt"/>
              </a:rPr>
              <a:t/>
            </a:r>
            <a:br>
              <a:rPr lang="ru-RU" sz="5400" b="1" dirty="0">
                <a:latin typeface="+mj-lt"/>
              </a:rPr>
            </a:br>
            <a:r>
              <a:rPr lang="ru-RU" sz="5400" b="1" dirty="0" smtClean="0">
                <a:latin typeface="+mj-lt"/>
              </a:rPr>
              <a:t/>
            </a:r>
            <a:br>
              <a:rPr lang="ru-RU" sz="5400" b="1" dirty="0" smtClean="0">
                <a:latin typeface="+mj-lt"/>
              </a:rPr>
            </a:br>
            <a:r>
              <a:rPr lang="ru-RU" sz="5400" b="1" dirty="0">
                <a:latin typeface="+mj-lt"/>
              </a:rPr>
              <a:t/>
            </a:r>
            <a:br>
              <a:rPr lang="ru-RU" sz="5400" b="1" dirty="0">
                <a:latin typeface="+mj-lt"/>
              </a:rPr>
            </a:br>
            <a:r>
              <a:rPr lang="ru-RU" sz="4000" b="1" dirty="0" smtClean="0">
                <a:latin typeface="+mj-lt"/>
              </a:rPr>
              <a:t>Правовое обеспечение безопасности в образовательных учреждениях </a:t>
            </a:r>
            <a:r>
              <a:rPr lang="ru-RU" sz="5400" dirty="0" smtClean="0">
                <a:latin typeface="+mj-lt"/>
              </a:rPr>
              <a:t/>
            </a:r>
            <a:br>
              <a:rPr lang="ru-RU" sz="5400" dirty="0" smtClean="0">
                <a:latin typeface="+mj-lt"/>
              </a:rPr>
            </a:br>
            <a:endParaRPr lang="ru-RU" sz="5400" dirty="0">
              <a:latin typeface="+mj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000496" y="4572008"/>
            <a:ext cx="4929222" cy="157163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</a:rPr>
              <a:t>Морозова Александра Сергеевна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</a:rPr>
              <a:t>Доцент кафедры конституционного 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</a:rPr>
              <a:t>и международного права, Уральского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</a:rPr>
              <a:t>института управления - -филиала </a:t>
            </a:r>
            <a:r>
              <a:rPr lang="ru-RU" b="1" dirty="0" err="1" smtClean="0">
                <a:solidFill>
                  <a:srgbClr val="0000FF"/>
                </a:solidFill>
              </a:rPr>
              <a:t>РАНХиГС</a:t>
            </a:r>
            <a:endParaRPr lang="ru-RU" b="1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</a:rPr>
              <a:t>к.ю.н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42918"/>
            <a:ext cx="8186766" cy="550072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Гражданский кодекс Российской Федерации (часть вторая)" от 26.01.1996 N 14-ФЗ 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(ред. от 21.07.2014) </a:t>
            </a:r>
          </a:p>
          <a:p>
            <a:r>
              <a:rPr lang="ru-RU" dirty="0" smtClean="0"/>
              <a:t>Статья 1068. Ответственность юридического лица или гражданина за вред, причиненный его работником</a:t>
            </a:r>
          </a:p>
          <a:p>
            <a:r>
              <a:rPr lang="ru-RU" dirty="0" smtClean="0"/>
              <a:t>1. Юридическое лицо либо гражданин возмещает вред, причиненный его работником при исполнении трудовых (служебных, должностных) обязанностей.</a:t>
            </a:r>
          </a:p>
          <a:p>
            <a:r>
              <a:rPr lang="ru-RU" dirty="0" smtClean="0"/>
              <a:t>Применительно к правилам, предусмотренным настоящей </a:t>
            </a:r>
            <a:r>
              <a:rPr lang="ru-RU" dirty="0" smtClean="0">
                <a:hlinkClick r:id="rId2" tooltip="Ссылка на текущий документ"/>
              </a:rPr>
              <a:t>главой</a:t>
            </a:r>
            <a:r>
              <a:rPr lang="ru-RU" dirty="0" smtClean="0"/>
              <a:t>, работниками признаются граждане, выполняющие работу на основании трудового договора (контракта), а также граждане, выполняющие работу по гражданско-правовому договору, если при этом они действовали или должны были действовать по заданию соответствующего юридического лица или гражданина и под его контролем за безопасным ведением работ.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>
          <a:xfrm>
            <a:off x="285720" y="714356"/>
            <a:ext cx="8643998" cy="541180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dirty="0" smtClean="0">
                <a:solidFill>
                  <a:srgbClr val="0000FF"/>
                </a:solidFill>
              </a:rPr>
              <a:t>    </a:t>
            </a:r>
          </a:p>
          <a:p>
            <a:pPr>
              <a:buNone/>
            </a:pPr>
            <a:r>
              <a:rPr lang="ru-RU" sz="3200" dirty="0" smtClean="0">
                <a:solidFill>
                  <a:srgbClr val="0000FF"/>
                </a:solidFill>
              </a:rPr>
              <a:t>   Создать модель школы – правовой площадки «От правовых знаний – к гражданской позиции». </a:t>
            </a:r>
          </a:p>
          <a:p>
            <a:pPr>
              <a:buNone/>
            </a:pPr>
            <a:r>
              <a:rPr lang="ru-RU" sz="3200" dirty="0" smtClean="0">
                <a:solidFill>
                  <a:srgbClr val="0000FF"/>
                </a:solidFill>
              </a:rPr>
              <a:t>    Осуществлять взаимодействие в ВУЗами, государственными органами и реализовать систему правового образования  учителей.</a:t>
            </a:r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8329642" cy="5054617"/>
          </a:xfrm>
        </p:spPr>
        <p:txBody>
          <a:bodyPr/>
          <a:lstStyle/>
          <a:p>
            <a:pPr algn="ctr">
              <a:buNone/>
            </a:pPr>
            <a:r>
              <a:rPr lang="ru-RU" sz="4800" dirty="0" smtClean="0">
                <a:solidFill>
                  <a:srgbClr val="FF0000"/>
                </a:solidFill>
              </a:rPr>
              <a:t>Выстраивание правовых отношений между администрацией школы и учащимися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93978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Личная ответственность несовершеннолетних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214422"/>
            <a:ext cx="8572560" cy="535785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4800" b="1" dirty="0" smtClean="0">
                <a:solidFill>
                  <a:srgbClr val="0000FF"/>
                </a:solidFill>
              </a:rPr>
              <a:t>Уголовной ответственности </a:t>
            </a:r>
            <a:r>
              <a:rPr lang="ru-RU" sz="4800" dirty="0" smtClean="0">
                <a:solidFill>
                  <a:srgbClr val="0000FF"/>
                </a:solidFill>
              </a:rPr>
              <a:t>подлежат лица, достигшие ко времени совершения преступления шестнадцатилетнего возраста.</a:t>
            </a:r>
          </a:p>
          <a:p>
            <a:pPr marL="0" indent="0" algn="ctr">
              <a:buNone/>
            </a:pPr>
            <a:r>
              <a:rPr lang="ru-RU" sz="4800" b="1" dirty="0" smtClean="0">
                <a:solidFill>
                  <a:srgbClr val="FF0000"/>
                </a:solidFill>
              </a:rPr>
              <a:t>Лица, достигшие ко времени совершения преступления четырнадцатилетнего возраста подлежат уголовной ответственности </a:t>
            </a:r>
          </a:p>
          <a:p>
            <a:pPr marL="0" indent="0"/>
            <a:r>
              <a:rPr lang="ru-RU" sz="4800" dirty="0" smtClean="0"/>
              <a:t>   за убийство (статья 105),</a:t>
            </a:r>
          </a:p>
          <a:p>
            <a:pPr marL="0" indent="0"/>
            <a:r>
              <a:rPr lang="ru-RU" sz="4800" dirty="0" smtClean="0"/>
              <a:t>   умышленное причинение тяжкого вреда здоровью (статья 111), </a:t>
            </a:r>
          </a:p>
          <a:p>
            <a:pPr marL="0" indent="0"/>
            <a:r>
              <a:rPr lang="ru-RU" sz="4800" dirty="0" smtClean="0"/>
              <a:t>  умышленное причинение средней тяжести вреда здоровью (статья 112), похищение человека (статья 126), </a:t>
            </a:r>
          </a:p>
          <a:p>
            <a:pPr marL="0" indent="0"/>
            <a:r>
              <a:rPr lang="ru-RU" sz="4800" dirty="0" smtClean="0"/>
              <a:t>  изнасилование (статья 131), </a:t>
            </a:r>
          </a:p>
          <a:p>
            <a:pPr marL="0" indent="0"/>
            <a:r>
              <a:rPr lang="ru-RU" sz="4800" dirty="0" smtClean="0"/>
              <a:t>  насильственные действия сексуального характера (статья 132), </a:t>
            </a:r>
          </a:p>
          <a:p>
            <a:pPr marL="0" indent="0"/>
            <a:r>
              <a:rPr lang="ru-RU" sz="4800" dirty="0" smtClean="0"/>
              <a:t>  кражу (статья 158), </a:t>
            </a:r>
          </a:p>
          <a:p>
            <a:pPr marL="0" indent="0"/>
            <a:r>
              <a:rPr lang="ru-RU" sz="4800" dirty="0" smtClean="0"/>
              <a:t>  грабеж (статья 161), </a:t>
            </a:r>
          </a:p>
          <a:p>
            <a:pPr marL="0" indent="0"/>
            <a:r>
              <a:rPr lang="ru-RU" sz="4800" dirty="0" smtClean="0"/>
              <a:t>   разбой (статья 162), </a:t>
            </a:r>
          </a:p>
          <a:p>
            <a:pPr marL="0" indent="0"/>
            <a:r>
              <a:rPr lang="ru-RU" sz="4800" dirty="0" smtClean="0"/>
              <a:t>   вымогательство (статья 1.63), </a:t>
            </a:r>
          </a:p>
          <a:p>
            <a:pPr marL="0" indent="0"/>
            <a:r>
              <a:rPr lang="ru-RU" sz="4800" dirty="0" smtClean="0"/>
              <a:t>   неправомерное завладение автомобилем или иным транспортным средством без цели хищения (статья 166), </a:t>
            </a:r>
          </a:p>
          <a:p>
            <a:pPr marL="0" indent="0"/>
            <a:r>
              <a:rPr lang="ru-RU" sz="4800" dirty="0" smtClean="0"/>
              <a:t>   умышленное уничтожение или повреждение имущества при отягчающих обстоятельствах (часть вторая статьи 167), </a:t>
            </a:r>
          </a:p>
          <a:p>
            <a:pPr marL="0" indent="0"/>
            <a:r>
              <a:rPr lang="ru-RU" sz="4800" dirty="0" smtClean="0"/>
              <a:t>   терроризм (статья 205), </a:t>
            </a:r>
          </a:p>
          <a:p>
            <a:pPr marL="0" indent="0"/>
            <a:r>
              <a:rPr lang="ru-RU" sz="4800" dirty="0" smtClean="0"/>
              <a:t>   захват заложника (статья 206), </a:t>
            </a:r>
          </a:p>
          <a:p>
            <a:pPr marL="0" indent="0"/>
            <a:r>
              <a:rPr lang="ru-RU" sz="4800" dirty="0" smtClean="0"/>
              <a:t>   заведомо ложное сообщение об акте терроризма (статья 207), </a:t>
            </a:r>
          </a:p>
          <a:p>
            <a:pPr marL="0" indent="0"/>
            <a:r>
              <a:rPr lang="ru-RU" sz="4800" dirty="0" smtClean="0"/>
              <a:t>   хулиганство при отягчающих обстоятельствах (части вторая и третья статьи 213), </a:t>
            </a:r>
          </a:p>
          <a:p>
            <a:pPr marL="0" indent="0"/>
            <a:r>
              <a:rPr lang="ru-RU" sz="4800" dirty="0" smtClean="0"/>
              <a:t>   вандализм (статья 214), </a:t>
            </a:r>
          </a:p>
          <a:p>
            <a:pPr marL="0" indent="0"/>
            <a:r>
              <a:rPr lang="ru-RU" sz="4800" dirty="0" smtClean="0"/>
              <a:t>   хищение либо вымогательство оружия, боеприпасов, взрывчатых веществ и взрывных устройств (статья 226), </a:t>
            </a:r>
          </a:p>
          <a:p>
            <a:pPr marL="0" indent="0"/>
            <a:r>
              <a:rPr lang="ru-RU" sz="4800" dirty="0" smtClean="0"/>
              <a:t>   хищение либо вымогательство наркотических средств или психотропных веществ (статья 229),</a:t>
            </a:r>
          </a:p>
          <a:p>
            <a:pPr marL="0" indent="0"/>
            <a:r>
              <a:rPr lang="ru-RU" sz="4800" dirty="0" smtClean="0"/>
              <a:t>   приведение в негодность транспортных средств или путей сообщения (статья 267).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Личная ответственность несовершеннолетних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7686700" cy="495777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Статья 88. Виды наказаний, назначаемых несовершеннолетним</a:t>
            </a:r>
          </a:p>
          <a:p>
            <a:pPr>
              <a:buNone/>
            </a:pPr>
            <a:r>
              <a:rPr lang="ru-RU" dirty="0" smtClean="0"/>
              <a:t>1. Видами наказаний, назначаемых несовершеннолетним, являются:</a:t>
            </a:r>
          </a:p>
          <a:p>
            <a:r>
              <a:rPr lang="ru-RU" dirty="0" smtClean="0"/>
              <a:t>а) штраф;</a:t>
            </a:r>
          </a:p>
          <a:p>
            <a:r>
              <a:rPr lang="ru-RU" dirty="0" smtClean="0"/>
              <a:t> б) лишение права заниматься определенной деятельностью;</a:t>
            </a:r>
          </a:p>
          <a:p>
            <a:r>
              <a:rPr lang="ru-RU" dirty="0" smtClean="0"/>
              <a:t> в) обязательные работы;</a:t>
            </a:r>
          </a:p>
          <a:p>
            <a:r>
              <a:rPr lang="ru-RU" dirty="0" smtClean="0"/>
              <a:t> г) исправительные работы;</a:t>
            </a:r>
          </a:p>
          <a:p>
            <a:r>
              <a:rPr lang="ru-RU" dirty="0" smtClean="0"/>
              <a:t> </a:t>
            </a:r>
            <a:r>
              <a:rPr lang="ru-RU" dirty="0" err="1" smtClean="0"/>
              <a:t>д</a:t>
            </a:r>
            <a:r>
              <a:rPr lang="ru-RU" dirty="0" smtClean="0"/>
              <a:t>) ограничение свободы;</a:t>
            </a:r>
          </a:p>
          <a:p>
            <a:r>
              <a:rPr lang="ru-RU" dirty="0" smtClean="0"/>
              <a:t> е) лишение свободы на определенный срок.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3971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Школьная драка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7972452" cy="531496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Любая школьная драка, унижение сверстников учителей – это правонарушение, за которое предусмотрена юридическая ответственность в соответствии с законодательством РФ. </a:t>
            </a:r>
          </a:p>
          <a:p>
            <a:endParaRPr lang="ru-RU" dirty="0" smtClean="0"/>
          </a:p>
          <a:p>
            <a:r>
              <a:rPr lang="ru-RU" b="1" dirty="0" smtClean="0"/>
              <a:t>Если драка произошла во время образовательного процесса или просто во время нахождения в школе (иной образовательной организации, обязанной осуществлять за ним надзор), школьная администрация в лице директора будет нести материальную ответственность за причиненный вред, если не докажет, что вред возник не по его вине.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/>
          <a:lstStyle/>
          <a:p>
            <a:r>
              <a:rPr lang="ru-RU" dirty="0" smtClean="0"/>
              <a:t>Школьная драка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8186766" cy="542928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solidFill>
                  <a:srgbClr val="FF0000"/>
                </a:solidFill>
              </a:rPr>
              <a:t>Прежде всего, не скрывать данное правонарушение</a:t>
            </a:r>
          </a:p>
          <a:p>
            <a:pPr algn="just"/>
            <a:r>
              <a:rPr lang="ru-RU" dirty="0" smtClean="0"/>
              <a:t>необходимо вызвать полицию и медицинских работников (это может быть школьный врач, либо врач скорой помощи). </a:t>
            </a:r>
          </a:p>
          <a:p>
            <a:pPr algn="just"/>
            <a:r>
              <a:rPr lang="ru-RU" dirty="0" smtClean="0"/>
              <a:t>Составить акт о несчастном случае. </a:t>
            </a:r>
          </a:p>
          <a:p>
            <a:pPr algn="just"/>
            <a:r>
              <a:rPr lang="ru-RU" dirty="0" smtClean="0"/>
              <a:t>В нем должно быть отражено дата и время несчастного случая (драки), его участники, обстоятельства и последствия. Акт составляется в присутствии нескольких работников образовательного учреждения и подписывается ими. </a:t>
            </a:r>
          </a:p>
          <a:p>
            <a:pPr algn="just"/>
            <a:r>
              <a:rPr lang="ru-RU" dirty="0" smtClean="0"/>
              <a:t>Важно, чтобы факт причинения повреждений и их тяжесть были надлежащим образом зафиксированы в акте (протоколе). </a:t>
            </a:r>
          </a:p>
          <a:p>
            <a:pPr algn="just"/>
            <a:r>
              <a:rPr lang="ru-RU" dirty="0" smtClean="0"/>
              <a:t>Родителям пострадавшего необходимо обратиться в полицию с заявлением о возбуждении уголовного дела по факту нанесения побоев (или причинения той или иной степени тяжести вреда здоровью вашего ребенка). </a:t>
            </a:r>
          </a:p>
          <a:p>
            <a:pPr algn="just"/>
            <a:r>
              <a:rPr lang="ru-RU" dirty="0" smtClean="0"/>
              <a:t>Если же вам достаточно того, чтобы родители обидчика компенсировали вам средства, затраченные на лечение и моральный вред, необходимо озадачиться составлением и подачей в суд гражданского иска о возмещении вреда. </a:t>
            </a:r>
          </a:p>
          <a:p>
            <a:r>
              <a:rPr lang="ru-RU" dirty="0" smtClean="0"/>
              <a:t>Правильное и своевременное оформление документов,  позволит перенести ответственность на  родителей хулигана.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968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686700" cy="517209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Необходимо не только объяснять и рассказывать, а также действовать!!!</a:t>
            </a:r>
          </a:p>
          <a:p>
            <a:r>
              <a:rPr lang="ru-RU" b="1" dirty="0" smtClean="0">
                <a:solidFill>
                  <a:srgbClr val="0000FF"/>
                </a:solidFill>
              </a:rPr>
              <a:t> Не скрывайте правонарушения!!! </a:t>
            </a:r>
          </a:p>
          <a:p>
            <a:r>
              <a:rPr lang="ru-RU" b="1" dirty="0" smtClean="0">
                <a:solidFill>
                  <a:srgbClr val="0000FF"/>
                </a:solidFill>
              </a:rPr>
              <a:t>Создайте прецедент. Накажите одного, чтобы остальные задумались!!!</a:t>
            </a:r>
          </a:p>
          <a:p>
            <a:r>
              <a:rPr lang="ru-RU" b="1" dirty="0" smtClean="0">
                <a:solidFill>
                  <a:srgbClr val="0000FF"/>
                </a:solidFill>
              </a:rPr>
              <a:t> И тогда вы увидите, как измениться ситуация!!!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Правовая безопасность в школе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8115328" cy="5500726"/>
          </a:xfrm>
        </p:spPr>
        <p:txBody>
          <a:bodyPr/>
          <a:lstStyle/>
          <a:p>
            <a:pPr marL="342900" lvl="8" indent="-342900" algn="just"/>
            <a:r>
              <a:rPr lang="ru-RU" sz="2800" dirty="0" smtClean="0"/>
              <a:t>Это  система гарантий всем субъектам правоотношений,  которые  создают условия сохранения жизни и здоровья обучающихся, и работников, а также материальных ценностей образовательного учреждения от возможных несчастных случаев, пожаров, аварий и других чрезвычайных ситуаций. </a:t>
            </a:r>
          </a:p>
          <a:p>
            <a:pPr marL="342900" lvl="8" indent="-342900"/>
            <a:endParaRPr lang="ru-RU" dirty="0" smtClean="0"/>
          </a:p>
          <a:p>
            <a:pPr marL="342900" lvl="8" indent="-342900"/>
            <a:endParaRPr lang="ru-RU" dirty="0" smtClean="0"/>
          </a:p>
          <a:p>
            <a:pPr marL="342900" lvl="8" indent="-342900"/>
            <a:endParaRPr lang="ru-RU" dirty="0" smtClean="0"/>
          </a:p>
          <a:p>
            <a:pPr marL="342900" lvl="8" indent="-342900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1438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Правовая безопасность в школе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8258204" cy="4983179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Кто создает и обеспечивает  гарантии </a:t>
            </a:r>
          </a:p>
          <a:p>
            <a:pPr marL="342900" lvl="8" indent="-342900"/>
            <a:r>
              <a:rPr lang="ru-RU" sz="2800" dirty="0" smtClean="0"/>
              <a:t>Родители</a:t>
            </a:r>
          </a:p>
          <a:p>
            <a:pPr marL="342900" lvl="8" indent="-342900"/>
            <a:r>
              <a:rPr lang="ru-RU" sz="2800" dirty="0" smtClean="0"/>
              <a:t>Учащиеся</a:t>
            </a:r>
          </a:p>
          <a:p>
            <a:pPr marL="342900" lvl="8" indent="-342900"/>
            <a:r>
              <a:rPr lang="ru-RU" sz="2800" dirty="0" smtClean="0"/>
              <a:t>Учителя </a:t>
            </a:r>
          </a:p>
          <a:p>
            <a:pPr marL="342900" lvl="8" indent="-342900"/>
            <a:r>
              <a:rPr lang="ru-RU" sz="2800" dirty="0" smtClean="0"/>
              <a:t>Администрация школы</a:t>
            </a:r>
          </a:p>
          <a:p>
            <a:pPr marL="342900" lvl="8" indent="-342900"/>
            <a:r>
              <a:rPr lang="ru-RU" sz="2800" dirty="0" smtClean="0"/>
              <a:t>Правоохранительные органы</a:t>
            </a:r>
          </a:p>
          <a:p>
            <a:pPr marL="342900" lvl="8" indent="-342900"/>
            <a:r>
              <a:rPr lang="ru-RU" sz="2800" dirty="0" smtClean="0"/>
              <a:t>Учреждения здравоохранения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571612"/>
            <a:ext cx="8043890" cy="485778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+mj-lt"/>
              </a:rPr>
              <a:t>Взаимодействие семьи и школы</a:t>
            </a:r>
            <a:r>
              <a:rPr lang="ru-RU" sz="6600" b="1" dirty="0" smtClean="0">
                <a:latin typeface="+mj-lt"/>
              </a:rPr>
              <a:t> </a:t>
            </a:r>
            <a:endParaRPr lang="ru-RU" sz="6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9900"/>
                </a:solidFill>
              </a:rPr>
              <a:t>Обязанности родителей </a:t>
            </a:r>
            <a:endParaRPr lang="ru-RU" dirty="0">
              <a:solidFill>
                <a:srgbClr val="0099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8043890" cy="5286411"/>
          </a:xfrm>
        </p:spPr>
        <p:txBody>
          <a:bodyPr>
            <a:normAutofit fontScale="32500" lnSpcReduction="20000"/>
          </a:bodyPr>
          <a:lstStyle/>
          <a:p>
            <a:r>
              <a:rPr lang="ru-RU" sz="3000" b="1" u="sng" dirty="0" smtClean="0">
                <a:solidFill>
                  <a:srgbClr val="0000FF"/>
                </a:solidFill>
                <a:hlinkClick r:id="rId2"/>
              </a:rPr>
              <a:t>Конституция РФ</a:t>
            </a:r>
            <a:endParaRPr lang="ru-RU" sz="3000" b="1" u="sng" dirty="0" smtClean="0">
              <a:solidFill>
                <a:srgbClr val="0000FF"/>
              </a:solidFill>
            </a:endParaRPr>
          </a:p>
          <a:p>
            <a:r>
              <a:rPr lang="ru-RU" sz="3000" dirty="0" smtClean="0"/>
              <a:t>Статья  38 </a:t>
            </a:r>
            <a:r>
              <a:rPr lang="ru-RU" sz="3000" b="1" dirty="0" smtClean="0">
                <a:solidFill>
                  <a:srgbClr val="0000FF"/>
                </a:solidFill>
              </a:rPr>
              <a:t> </a:t>
            </a:r>
            <a:r>
              <a:rPr lang="ru-RU" sz="3000" dirty="0" smtClean="0"/>
              <a:t>Забота о детях, их воспитание - равное право и обязанность родителей.</a:t>
            </a:r>
          </a:p>
          <a:p>
            <a:endParaRPr lang="ru-RU" sz="3000" dirty="0" smtClean="0"/>
          </a:p>
          <a:p>
            <a:r>
              <a:rPr lang="ru-RU" sz="3000" b="1" u="sng" dirty="0" smtClean="0">
                <a:solidFill>
                  <a:srgbClr val="0000FF"/>
                </a:solidFill>
                <a:hlinkClick r:id="rId3"/>
              </a:rPr>
              <a:t> Семейный  </a:t>
            </a:r>
            <a:r>
              <a:rPr lang="ru-RU" sz="3000" b="1" u="sng" dirty="0" err="1" smtClean="0">
                <a:solidFill>
                  <a:srgbClr val="0000FF"/>
                </a:solidFill>
                <a:hlinkClick r:id="rId3"/>
              </a:rPr>
              <a:t>кодексаРФ</a:t>
            </a:r>
            <a:r>
              <a:rPr lang="ru-RU" sz="3000" b="1" u="sng" dirty="0" smtClean="0"/>
              <a:t> </a:t>
            </a:r>
          </a:p>
          <a:p>
            <a:r>
              <a:rPr lang="ru-RU" sz="3000" dirty="0" smtClean="0"/>
              <a:t>Статья 63. Права и обязанности родителей по воспитанию и образованию детей</a:t>
            </a:r>
          </a:p>
          <a:p>
            <a:r>
              <a:rPr lang="ru-RU" sz="3000" dirty="0" smtClean="0"/>
              <a:t>1. Родители имеют право и обязаны воспитывать своих детей. Родители несут ответственность за воспитание и развитие своих детей. Они обязаны заботиться о здоровье, физическом, психическом, духовном и нравственном развитии своих детей</a:t>
            </a:r>
            <a:r>
              <a:rPr lang="ru-RU" sz="3000" b="1" dirty="0" smtClean="0"/>
              <a:t>.</a:t>
            </a:r>
          </a:p>
          <a:p>
            <a:r>
              <a:rPr lang="ru-RU" sz="3000" dirty="0" smtClean="0"/>
              <a:t>Родители имеют преимущественное право на обучение и воспитание своих детей перед всеми другими лицами.</a:t>
            </a:r>
          </a:p>
          <a:p>
            <a:endParaRPr lang="ru-RU" sz="3000" dirty="0" smtClean="0"/>
          </a:p>
          <a:p>
            <a:pPr fontAlgn="base"/>
            <a:r>
              <a:rPr lang="ru-RU" sz="3000" b="1" u="sng" dirty="0" smtClean="0">
                <a:solidFill>
                  <a:srgbClr val="0000FF"/>
                </a:solidFill>
              </a:rPr>
              <a:t>ФЗ «Об образовании в РФ» от 29.12.2012 № 273-фз</a:t>
            </a:r>
          </a:p>
          <a:p>
            <a:r>
              <a:rPr lang="ru-RU" sz="3000" dirty="0" smtClean="0"/>
              <a:t>Статья 44. Права, обязанности и ответственность в сфере образования родителей (законных представителей) несовершеннолетних обучающихся</a:t>
            </a:r>
          </a:p>
          <a:p>
            <a:pPr lvl="0"/>
            <a:r>
              <a:rPr lang="ru-RU" sz="3000" dirty="0" smtClean="0"/>
              <a:t>Родители </a:t>
            </a:r>
            <a:r>
              <a:rPr lang="ru-RU" sz="3000" u="sng" dirty="0" smtClean="0"/>
              <a:t>(законные представители)</a:t>
            </a:r>
            <a:r>
              <a:rPr lang="ru-RU" sz="3000" dirty="0" smtClean="0"/>
              <a:t> несовершеннолетних обучающихся имеют преимущественное право на обучение и воспитание детей перед всеми другими лицами. Они обязаны заложить основы физического, нравственного и интеллектуального развития личности ребенка.</a:t>
            </a:r>
          </a:p>
          <a:p>
            <a:r>
              <a:rPr lang="ru-RU" sz="3000" dirty="0" smtClean="0"/>
              <a:t>4. Родители (законные представители) несовершеннолетних обучающихся обязаны:</a:t>
            </a:r>
          </a:p>
          <a:p>
            <a:r>
              <a:rPr lang="ru-RU" sz="3000" dirty="0" smtClean="0"/>
              <a:t>1) обеспечить получение детьми общего образования;</a:t>
            </a:r>
          </a:p>
          <a:p>
            <a:r>
              <a:rPr lang="ru-RU" sz="3000" dirty="0" smtClean="0"/>
              <a:t>2) соблюдать правила внутреннего распорядка организации, осуществляющей образовательную деятельность, правила проживания обучающихся в интернатах, требования локальных нормативных актов, которые устанавливают режим занятий обучающихся, порядок регламентации образовательных отношений между образовательной организацией и обучающимися и (или) их родителями (законными представителями) и оформления возникновения, приостановления и прекращения этих отношений;</a:t>
            </a:r>
          </a:p>
          <a:p>
            <a:r>
              <a:rPr lang="ru-RU" sz="3000" dirty="0" smtClean="0"/>
              <a:t>3) </a:t>
            </a:r>
            <a:r>
              <a:rPr lang="ru-RU" sz="3000" dirty="0" smtClean="0">
                <a:solidFill>
                  <a:srgbClr val="FF0000"/>
                </a:solidFill>
              </a:rPr>
              <a:t>уважать честь и достоинство обучающихся и работников организации, осуществляющей образовательную деятельность.</a:t>
            </a:r>
          </a:p>
          <a:p>
            <a:r>
              <a:rPr lang="ru-RU" sz="3000" dirty="0" smtClean="0"/>
              <a:t>5. Иные права и обязанности родителей (законных представителей) несовершеннолетних обучающихся устанавливаются настоящим Федеральным законом, иными федеральными законами, договором об образовании (при его наличии).</a:t>
            </a:r>
          </a:p>
          <a:p>
            <a:r>
              <a:rPr lang="ru-RU" sz="3000" dirty="0" smtClean="0"/>
              <a:t>6. За неисполнение или ненадлежащее исполнение обязанностей, установленных настоящим Федеральным законом и иными федеральными законами, родители (законные представители) несовершеннолетних обучающихся несут ответственность, предусмотренную законодательством Российской Федерации.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dirty="0" smtClean="0"/>
              <a:t>Ответственность родителей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000108"/>
            <a:ext cx="8358246" cy="512605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Имущественная, материальная  ответственность</a:t>
            </a:r>
          </a:p>
          <a:p>
            <a:pPr algn="ctr">
              <a:buNone/>
            </a:pP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отвечают  за вред, причиненный несовершеннолетним в  соответствии со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ст. 28, ст. 1073, ст. 1074  Гражданского кодекса РФ</a:t>
            </a: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Административная ответственность</a:t>
            </a:r>
          </a:p>
          <a:p>
            <a:pPr marL="0" indent="0" algn="ctr"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может быть наложена на несовершеннолетних или их родителей по общим правилам не позднее двух месяцев со дня совершения правонарушения, а за нарушения при длящемся правонарушении – не позднее двух месяцев со дня его обнаружения </a:t>
            </a: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Правонарушения несовершеннолетних, не достигших возраста 16 лет, влекут наложение административного штрафа на их родителей или иных законных представителей.</a:t>
            </a: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Виды применяемых к несовершеннолетним административных наказаний: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- предупреждение;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- административный штраф.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Несовершеннолетние, достигшие к моменту совершения административного правонарушения возраста </a:t>
            </a:r>
            <a:r>
              <a:rPr lang="ru-RU" sz="1200" b="1" u="sng" dirty="0" smtClean="0">
                <a:latin typeface="Times New Roman" pitchFamily="18" charset="0"/>
                <a:cs typeface="Times New Roman" pitchFamily="18" charset="0"/>
              </a:rPr>
              <a:t>16 лет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, привлекаются к ответственности за правонарушения, предусмотренные статьями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КоАП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РФ 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ст. 5.35 Кодекса РФ об административных правонарушениях неисполнение или ненадлежащее исполнение родителями или иными законными представителями несовершеннолетних обязанностей по содержанию, воспитанию, обучению, защите прав и интересов несовершеннолетних. Влечет предупреждение или наложения административного штрафа в размере от одного до пяти минимальных размеров оплаты труда.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Взаимодействия семьи и школы</a:t>
            </a:r>
            <a:r>
              <a:rPr lang="ru-RU" b="1" dirty="0" smtClean="0"/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714487"/>
            <a:ext cx="8501122" cy="35004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85720" y="1000108"/>
            <a:ext cx="8401080" cy="5357850"/>
          </a:xfrm>
        </p:spPr>
        <p:txBody>
          <a:bodyPr>
            <a:normAutofit fontScale="92500" lnSpcReduction="20000"/>
          </a:bodyPr>
          <a:lstStyle/>
          <a:p>
            <a:pPr algn="ctr" fontAlgn="base">
              <a:buNone/>
            </a:pPr>
            <a:r>
              <a:rPr lang="ru-RU" b="1" i="1" dirty="0" smtClean="0">
                <a:solidFill>
                  <a:srgbClr val="0000FF"/>
                </a:solidFill>
              </a:rPr>
              <a:t>    Заключается в заинтересованности обеих сторон в изучении личности ребенка, раскрытии и развитии скрытого в нем потенциала.</a:t>
            </a:r>
            <a:endParaRPr lang="ru-RU" i="1" dirty="0" smtClean="0">
              <a:solidFill>
                <a:srgbClr val="0000FF"/>
              </a:solidFill>
            </a:endParaRPr>
          </a:p>
          <a:p>
            <a:pPr fontAlgn="base"/>
            <a:r>
              <a:rPr lang="ru-RU" b="1" dirty="0" smtClean="0"/>
              <a:t>Формирование у родителей понимания принадлежности к школьному сообществу </a:t>
            </a:r>
          </a:p>
          <a:p>
            <a:pPr fontAlgn="base"/>
            <a:r>
              <a:rPr lang="ru-RU" b="1" dirty="0" smtClean="0"/>
              <a:t> вовлечение в учебно-воспитательный процесс, как родителей, так и детей </a:t>
            </a:r>
          </a:p>
          <a:p>
            <a:pPr fontAlgn="base"/>
            <a:r>
              <a:rPr lang="ru-RU" b="1" dirty="0" smtClean="0"/>
              <a:t>Знакомство родителей с традициями школы, ее историей и достижениями, </a:t>
            </a:r>
          </a:p>
          <a:p>
            <a:pPr fontAlgn="base"/>
            <a:r>
              <a:rPr lang="ru-RU" b="1" dirty="0" smtClean="0"/>
              <a:t>С планом воспитательной работы, с системой контроля, критериями оценки деятельности ученика на уроке. </a:t>
            </a:r>
          </a:p>
          <a:p>
            <a:pPr fontAlgn="base"/>
            <a:r>
              <a:rPr lang="ru-RU" b="1" dirty="0" smtClean="0"/>
              <a:t>Привлекать родителей к участию в школьной жизни их детей (дни творчества родителей и детей, открытые уроки и внеклассные мероприятия, укрепление материально-технической базы класса и школы)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8329642" cy="5054617"/>
          </a:xfrm>
        </p:spPr>
        <p:txBody>
          <a:bodyPr/>
          <a:lstStyle/>
          <a:p>
            <a:pPr algn="ctr">
              <a:buNone/>
            </a:pPr>
            <a:r>
              <a:rPr lang="ru-RU" sz="4800" dirty="0" smtClean="0">
                <a:solidFill>
                  <a:srgbClr val="FF0000"/>
                </a:solidFill>
              </a:rPr>
              <a:t>Выстраивание правовых отношений между администрацией школы и учителем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>
          <a:xfrm>
            <a:off x="285720" y="214290"/>
            <a:ext cx="8643998" cy="5911873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rgbClr val="FF0000"/>
                </a:solidFill>
              </a:rPr>
              <a:t>Федеральный закон от 29.12.2012 N 273-ФЗ (ред. от 21.07.2014)</a:t>
            </a:r>
          </a:p>
          <a:p>
            <a:r>
              <a:rPr lang="ru-RU" sz="1400" dirty="0" smtClean="0">
                <a:solidFill>
                  <a:srgbClr val="FF0000"/>
                </a:solidFill>
              </a:rPr>
              <a:t>"Об образовании в Российской Федерации"</a:t>
            </a:r>
          </a:p>
          <a:p>
            <a:pPr lvl="1"/>
            <a:r>
              <a:rPr lang="ru-RU" sz="1400" dirty="0" smtClean="0">
                <a:solidFill>
                  <a:srgbClr val="FF0000"/>
                </a:solidFill>
              </a:rPr>
              <a:t>Статья 28. </a:t>
            </a:r>
          </a:p>
          <a:p>
            <a:r>
              <a:rPr lang="ru-RU" sz="1400" dirty="0" smtClean="0"/>
              <a:t>П. 6 </a:t>
            </a:r>
            <a:r>
              <a:rPr lang="ru-RU" sz="1400" b="1" dirty="0" smtClean="0">
                <a:solidFill>
                  <a:srgbClr val="0000FF"/>
                </a:solidFill>
              </a:rPr>
              <a:t>Образовательная организация обязана </a:t>
            </a:r>
            <a:r>
              <a:rPr lang="ru-RU" sz="1400" dirty="0" smtClean="0"/>
              <a:t>создавать безопасные условия обучения, воспитания обучающихся, присмотра и ухода за обучающимися, их содержания в соответствии с установленными нормами, обеспечивающими жизнь и здоровье обучающихся, работников образовательной организации;</a:t>
            </a:r>
          </a:p>
          <a:p>
            <a:r>
              <a:rPr lang="ru-RU" sz="1400" dirty="0" smtClean="0"/>
              <a:t>П. 7. </a:t>
            </a:r>
            <a:r>
              <a:rPr lang="ru-RU" sz="1400" b="1" dirty="0" smtClean="0">
                <a:solidFill>
                  <a:srgbClr val="0000FF"/>
                </a:solidFill>
              </a:rPr>
              <a:t>Образовательная организация несет ответственность в </a:t>
            </a:r>
            <a:r>
              <a:rPr lang="ru-RU" sz="1400" dirty="0" smtClean="0"/>
              <a:t>установленном законодательством Российской Федерации порядке за невыполнение или ненадлежащее выполнение функций, отнесенных к ее компетенции, за реализацию не в полном объеме образовательных программ в соответствии с учебным планом, качество образования своих выпускников, а также за жизнь и здоровье обучающихся, работников образовательной организации. За нарушение или незаконное ограничение права на образование и предусмотренных законодательством об образовании прав и свобод обучающихся, родителей </a:t>
            </a:r>
            <a:r>
              <a:rPr lang="ru-RU" sz="1400" u="sng" dirty="0" smtClean="0"/>
              <a:t>(законных представителей)</a:t>
            </a:r>
            <a:r>
              <a:rPr lang="ru-RU" sz="1400" dirty="0" smtClean="0"/>
              <a:t> несовершеннолетних обучающихся, нарушение требований к организации и осуществлению образовательной деятельности образовательная организация и ее должностные лица несут административную ответственность в соответствии с </a:t>
            </a:r>
            <a:r>
              <a:rPr lang="ru-RU" sz="1400" u="sng" dirty="0" smtClean="0"/>
              <a:t>Кодексом</a:t>
            </a:r>
            <a:r>
              <a:rPr lang="ru-RU" sz="1400" dirty="0" smtClean="0"/>
              <a:t> Российской Федерации об административных правонарушениях.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sz="1400" dirty="0" smtClean="0"/>
              <a:t>П.15 . </a:t>
            </a:r>
            <a:r>
              <a:rPr lang="ru-RU" sz="1400" b="1" dirty="0" smtClean="0">
                <a:solidFill>
                  <a:srgbClr val="0000FF"/>
                </a:solidFill>
              </a:rPr>
              <a:t>Образовательная организация обязана с</a:t>
            </a:r>
            <a:r>
              <a:rPr lang="ru-RU" sz="1400" dirty="0" smtClean="0"/>
              <a:t>оздать  необходимые условия для охраны и укрепления здоровья, организации питания обучающихся </a:t>
            </a:r>
            <a:r>
              <a:rPr lang="ru-RU" sz="1400" dirty="0" smtClean="0">
                <a:solidFill>
                  <a:srgbClr val="FF0000"/>
                </a:solidFill>
              </a:rPr>
              <a:t>и работников </a:t>
            </a:r>
            <a:r>
              <a:rPr lang="ru-RU" sz="1400" dirty="0" smtClean="0"/>
              <a:t>образовательной организации;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FF0000"/>
                </a:solidFill>
              </a:rPr>
              <a:t>-  Статья 51 </a:t>
            </a:r>
          </a:p>
          <a:p>
            <a:r>
              <a:rPr lang="ru-RU" sz="1400" dirty="0" smtClean="0"/>
              <a:t>Руководитель образовательной организации несет ответственность за руководство образовательной, научной, воспитательной работой и организационно-хозяйственной деятельностью образовательной организации.</a:t>
            </a:r>
          </a:p>
          <a:p>
            <a:endParaRPr lang="ru-RU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186</TotalTime>
  <Words>943</Words>
  <PresentationFormat>Экран (4:3)</PresentationFormat>
  <Paragraphs>127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Эркер</vt:lpstr>
      <vt:lpstr>    Правовое обеспечение безопасности в образовательных учреждениях  </vt:lpstr>
      <vt:lpstr>Правовая безопасность в школе</vt:lpstr>
      <vt:lpstr>Правовая безопасность в школе</vt:lpstr>
      <vt:lpstr>Слайд 4</vt:lpstr>
      <vt:lpstr>Обязанности родителей </vt:lpstr>
      <vt:lpstr>Ответственность родителей</vt:lpstr>
      <vt:lpstr>Взаимодействия семьи и школы </vt:lpstr>
      <vt:lpstr>Слайд 8</vt:lpstr>
      <vt:lpstr>Слайд 9</vt:lpstr>
      <vt:lpstr>Слайд 10</vt:lpstr>
      <vt:lpstr>Слайд 11</vt:lpstr>
      <vt:lpstr>Слайд 12</vt:lpstr>
      <vt:lpstr>Личная ответственность несовершеннолетних </vt:lpstr>
      <vt:lpstr>Личная ответственность несовершеннолетних </vt:lpstr>
      <vt:lpstr>Школьная драка</vt:lpstr>
      <vt:lpstr>Школьная драка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РОМАШКА</dc:title>
  <cp:lastModifiedBy>admin</cp:lastModifiedBy>
  <cp:revision>60</cp:revision>
  <dcterms:modified xsi:type="dcterms:W3CDTF">2014-11-16T18:45:56Z</dcterms:modified>
</cp:coreProperties>
</file>